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0" r:id="rId3"/>
    <p:sldId id="261" r:id="rId4"/>
    <p:sldId id="260" r:id="rId5"/>
    <p:sldId id="262" r:id="rId6"/>
    <p:sldId id="263" r:id="rId7"/>
    <p:sldId id="264" r:id="rId8"/>
    <p:sldId id="265" r:id="rId9"/>
    <p:sldId id="26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59"/>
    <a:srgbClr val="005828"/>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136" y="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‹Nr.›</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14"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pic>
        <p:nvPicPr>
          <p:cNvPr id="15"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sp>
        <p:nvSpPr>
          <p:cNvPr id="16" name="Flowchart: Process 10"/>
          <p:cNvSpPr/>
          <p:nvPr userDrawn="1"/>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userDrawn="1"/>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8" name="Rectangle 9"/>
          <p:cNvSpPr/>
          <p:nvPr userDrawn="1"/>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ichael.tritthart@boku.ac.at" TargetMode="External"/><Relationship Id="rId2" Type="http://schemas.openxmlformats.org/officeDocument/2006/relationships/hyperlink" Target="http://www.wau.boku.ac.at/en/"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kurt.glock@boku.ac.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fontScale="77500" lnSpcReduction="20000"/>
          </a:bodyPr>
          <a:lstStyle/>
          <a:p>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Introduction</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to</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WP1 </a:t>
            </a:r>
          </a:p>
          <a:p>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Analysis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of</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resources</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management</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in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the</a:t>
            </a:r>
            <a:r>
              <a:rPr lang="de-AT"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Western Balkan </a:t>
            </a:r>
            <a:r>
              <a:rPr lang="de-AT" b="1" dirty="0" err="1"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region</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a:solidFill>
                  <a:schemeClr val="accent1">
                    <a:lumMod val="75000"/>
                  </a:schemeClr>
                </a:solidFill>
                <a:latin typeface="Calibri Light" pitchFamily="34" charset="0"/>
                <a:cs typeface="Calibri Light" pitchFamily="34" charset="0"/>
              </a:rPr>
              <a:t>Priv.-</a:t>
            </a:r>
            <a:r>
              <a:rPr lang="de-AT" sz="1800" dirty="0" err="1">
                <a:solidFill>
                  <a:schemeClr val="accent1">
                    <a:lumMod val="75000"/>
                  </a:schemeClr>
                </a:solidFill>
                <a:latin typeface="Calibri Light" pitchFamily="34" charset="0"/>
                <a:cs typeface="Calibri Light" pitchFamily="34" charset="0"/>
              </a:rPr>
              <a:t>Doz</a:t>
            </a:r>
            <a:r>
              <a:rPr lang="de-AT" sz="1800" dirty="0">
                <a:solidFill>
                  <a:schemeClr val="accent1">
                    <a:lumMod val="75000"/>
                  </a:schemeClr>
                </a:solidFill>
                <a:latin typeface="Calibri Light" pitchFamily="34" charset="0"/>
                <a:cs typeface="Calibri Light" pitchFamily="34" charset="0"/>
              </a:rPr>
              <a:t>. DI Dr. Michael Tritthart</a:t>
            </a:r>
            <a:endParaRPr lang="sr-Latn-BA" sz="1800" dirty="0">
              <a:solidFill>
                <a:schemeClr val="accent1">
                  <a:lumMod val="75000"/>
                </a:schemeClr>
              </a:solidFill>
              <a:latin typeface="Calibri Light" pitchFamily="34" charset="0"/>
              <a:cs typeface="Calibri Light" pitchFamily="34" charset="0"/>
            </a:endParaRPr>
          </a:p>
          <a:p>
            <a:r>
              <a:rPr lang="de-AT" sz="1800" dirty="0" smtClean="0">
                <a:solidFill>
                  <a:schemeClr val="accent1">
                    <a:lumMod val="75000"/>
                  </a:schemeClr>
                </a:solidFill>
                <a:latin typeface="Calibri Light" pitchFamily="34" charset="0"/>
                <a:cs typeface="Calibri Light" pitchFamily="34" charset="0"/>
              </a:rPr>
              <a:t>University </a:t>
            </a:r>
            <a:r>
              <a:rPr lang="de-AT" sz="1800" dirty="0" err="1" smtClean="0">
                <a:solidFill>
                  <a:schemeClr val="accent1">
                    <a:lumMod val="75000"/>
                  </a:schemeClr>
                </a:solidFill>
                <a:latin typeface="Calibri Light" pitchFamily="34" charset="0"/>
                <a:cs typeface="Calibri Light" pitchFamily="34" charset="0"/>
              </a:rPr>
              <a:t>of</a:t>
            </a:r>
            <a:r>
              <a:rPr lang="de-AT" sz="1800" dirty="0" smtClean="0">
                <a:solidFill>
                  <a:schemeClr val="accent1">
                    <a:lumMod val="75000"/>
                  </a:schemeClr>
                </a:solidFill>
                <a:latin typeface="Calibri Light" pitchFamily="34" charset="0"/>
                <a:cs typeface="Calibri Light" pitchFamily="34" charset="0"/>
              </a:rPr>
              <a:t> Natural Resources </a:t>
            </a:r>
            <a:r>
              <a:rPr lang="de-AT" sz="1800" dirty="0" err="1" smtClean="0">
                <a:solidFill>
                  <a:schemeClr val="accent1">
                    <a:lumMod val="75000"/>
                  </a:schemeClr>
                </a:solidFill>
                <a:latin typeface="Calibri Light" pitchFamily="34" charset="0"/>
                <a:cs typeface="Calibri Light" pitchFamily="34" charset="0"/>
              </a:rPr>
              <a:t>and</a:t>
            </a:r>
            <a:r>
              <a:rPr lang="de-AT" sz="1800" dirty="0" smtClean="0">
                <a:solidFill>
                  <a:schemeClr val="accent1">
                    <a:lumMod val="75000"/>
                  </a:schemeClr>
                </a:solidFill>
                <a:latin typeface="Calibri Light" pitchFamily="34" charset="0"/>
                <a:cs typeface="Calibri Light" pitchFamily="34" charset="0"/>
              </a:rPr>
              <a:t> Life </a:t>
            </a:r>
            <a:r>
              <a:rPr lang="de-AT" sz="1800" dirty="0" err="1" smtClean="0">
                <a:solidFill>
                  <a:schemeClr val="accent1">
                    <a:lumMod val="75000"/>
                  </a:schemeClr>
                </a:solidFill>
                <a:latin typeface="Calibri Light" pitchFamily="34" charset="0"/>
                <a:cs typeface="Calibri Light" pitchFamily="34" charset="0"/>
              </a:rPr>
              <a:t>Sciences</a:t>
            </a:r>
            <a:r>
              <a:rPr lang="de-AT" sz="1800" dirty="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BOKU, Vienna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AT" sz="1800" dirty="0" smtClean="0">
                <a:solidFill>
                  <a:schemeClr val="accent1">
                    <a:lumMod val="75000"/>
                  </a:schemeClr>
                </a:solidFill>
                <a:latin typeface="Calibri Light" pitchFamily="34" charset="0"/>
                <a:cs typeface="Calibri Light" pitchFamily="34" charset="0"/>
              </a:rPr>
              <a:t>Meeting Vienna </a:t>
            </a:r>
            <a:r>
              <a:rPr lang="sr-Latn-BA" sz="1800" dirty="0" smtClean="0">
                <a:solidFill>
                  <a:schemeClr val="accent1">
                    <a:lumMod val="75000"/>
                  </a:schemeClr>
                </a:solidFill>
                <a:latin typeface="Calibri Light" pitchFamily="34" charset="0"/>
                <a:cs typeface="Calibri Light" pitchFamily="34" charset="0"/>
              </a:rPr>
              <a:t>/ </a:t>
            </a:r>
            <a:r>
              <a:rPr lang="de-AT" sz="1800" dirty="0" smtClean="0">
                <a:solidFill>
                  <a:schemeClr val="accent1">
                    <a:lumMod val="75000"/>
                  </a:schemeClr>
                </a:solidFill>
                <a:latin typeface="Calibri Light" pitchFamily="34" charset="0"/>
                <a:cs typeface="Calibri Light" pitchFamily="34" charset="0"/>
              </a:rPr>
              <a:t>8</a:t>
            </a:r>
            <a:r>
              <a:rPr lang="de-AT" sz="1800" baseline="30000" dirty="0" smtClean="0">
                <a:solidFill>
                  <a:schemeClr val="accent1">
                    <a:lumMod val="75000"/>
                  </a:schemeClr>
                </a:solidFill>
                <a:latin typeface="Calibri Light" pitchFamily="34" charset="0"/>
                <a:cs typeface="Calibri Light" pitchFamily="34" charset="0"/>
              </a:rPr>
              <a:t>th</a:t>
            </a:r>
            <a:r>
              <a:rPr lang="de-AT" sz="1800" dirty="0" smtClean="0">
                <a:solidFill>
                  <a:schemeClr val="accent1">
                    <a:lumMod val="75000"/>
                  </a:schemeClr>
                </a:solidFill>
                <a:latin typeface="Calibri Light" pitchFamily="34" charset="0"/>
                <a:cs typeface="Calibri Light" pitchFamily="34" charset="0"/>
              </a:rPr>
              <a:t>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Contact</a:t>
            </a:r>
            <a:r>
              <a:rPr lang="de-AT" dirty="0" smtClean="0"/>
              <a:t> </a:t>
            </a:r>
            <a:r>
              <a:rPr lang="de-AT" dirty="0" err="1" smtClean="0"/>
              <a:t>information</a:t>
            </a:r>
            <a:endParaRPr lang="de-AT" dirty="0"/>
          </a:p>
        </p:txBody>
      </p:sp>
      <p:sp>
        <p:nvSpPr>
          <p:cNvPr id="3" name="Inhaltsplatzhalter 2"/>
          <p:cNvSpPr>
            <a:spLocks noGrp="1"/>
          </p:cNvSpPr>
          <p:nvPr>
            <p:ph idx="1"/>
          </p:nvPr>
        </p:nvSpPr>
        <p:spPr/>
        <p:txBody>
          <a:bodyPr>
            <a:normAutofit fontScale="55000" lnSpcReduction="20000"/>
          </a:bodyPr>
          <a:lstStyle/>
          <a:p>
            <a:pPr marL="0" indent="0">
              <a:buNone/>
            </a:pPr>
            <a:r>
              <a:rPr lang="de-AT" dirty="0"/>
              <a:t>University </a:t>
            </a:r>
            <a:r>
              <a:rPr lang="de-AT" dirty="0" err="1"/>
              <a:t>of</a:t>
            </a:r>
            <a:r>
              <a:rPr lang="de-AT" dirty="0"/>
              <a:t> Natural Resources </a:t>
            </a:r>
            <a:r>
              <a:rPr lang="de-AT" dirty="0" err="1"/>
              <a:t>and</a:t>
            </a:r>
            <a:r>
              <a:rPr lang="de-AT" dirty="0"/>
              <a:t> Life </a:t>
            </a:r>
            <a:r>
              <a:rPr lang="de-AT" dirty="0" err="1"/>
              <a:t>Sciences</a:t>
            </a:r>
            <a:r>
              <a:rPr lang="de-AT" dirty="0"/>
              <a:t> Vienna (BOKU)</a:t>
            </a:r>
          </a:p>
          <a:p>
            <a:pPr marL="0" indent="0">
              <a:buNone/>
            </a:pPr>
            <a:r>
              <a:rPr lang="de-AT" dirty="0"/>
              <a:t>Department </a:t>
            </a:r>
            <a:r>
              <a:rPr lang="de-AT" dirty="0" err="1"/>
              <a:t>of</a:t>
            </a:r>
            <a:r>
              <a:rPr lang="de-AT" dirty="0"/>
              <a:t> </a:t>
            </a:r>
            <a:r>
              <a:rPr lang="de-AT" dirty="0" err="1"/>
              <a:t>Water</a:t>
            </a:r>
            <a:r>
              <a:rPr lang="de-AT" dirty="0"/>
              <a:t>, </a:t>
            </a:r>
            <a:r>
              <a:rPr lang="de-AT" dirty="0" err="1"/>
              <a:t>Atmosphere</a:t>
            </a:r>
            <a:r>
              <a:rPr lang="de-AT" dirty="0"/>
              <a:t> </a:t>
            </a:r>
            <a:r>
              <a:rPr lang="de-AT" dirty="0" err="1"/>
              <a:t>and</a:t>
            </a:r>
            <a:r>
              <a:rPr lang="de-AT" dirty="0"/>
              <a:t> Environment  (WAU)</a:t>
            </a:r>
          </a:p>
          <a:p>
            <a:pPr marL="0" indent="0">
              <a:buNone/>
            </a:pPr>
            <a:r>
              <a:rPr lang="de-AT" dirty="0"/>
              <a:t>Institute </a:t>
            </a:r>
            <a:r>
              <a:rPr lang="de-AT" dirty="0" err="1"/>
              <a:t>of</a:t>
            </a:r>
            <a:r>
              <a:rPr lang="de-AT" dirty="0"/>
              <a:t> </a:t>
            </a:r>
            <a:r>
              <a:rPr lang="de-AT" dirty="0" err="1" smtClean="0"/>
              <a:t>Hydraulic</a:t>
            </a:r>
            <a:r>
              <a:rPr lang="de-AT" dirty="0" smtClean="0"/>
              <a:t> Engineering </a:t>
            </a:r>
            <a:r>
              <a:rPr lang="de-AT" dirty="0" err="1" smtClean="0"/>
              <a:t>and</a:t>
            </a:r>
            <a:r>
              <a:rPr lang="de-AT" dirty="0" smtClean="0"/>
              <a:t> River Research (IWA)</a:t>
            </a:r>
            <a:endParaRPr lang="de-AT" dirty="0"/>
          </a:p>
          <a:p>
            <a:pPr marL="0" indent="0">
              <a:buNone/>
            </a:pPr>
            <a:endParaRPr lang="de-AT" dirty="0"/>
          </a:p>
          <a:p>
            <a:pPr marL="0" indent="0">
              <a:buNone/>
            </a:pPr>
            <a:r>
              <a:rPr lang="de-AT" dirty="0"/>
              <a:t>Find </a:t>
            </a:r>
            <a:r>
              <a:rPr lang="de-AT" dirty="0" err="1"/>
              <a:t>more</a:t>
            </a:r>
            <a:r>
              <a:rPr lang="de-AT" dirty="0"/>
              <a:t> </a:t>
            </a:r>
            <a:r>
              <a:rPr lang="de-AT" dirty="0" err="1"/>
              <a:t>about</a:t>
            </a:r>
            <a:r>
              <a:rPr lang="de-AT" dirty="0"/>
              <a:t> </a:t>
            </a:r>
            <a:r>
              <a:rPr lang="de-AT" dirty="0" err="1" smtClean="0"/>
              <a:t>us</a:t>
            </a:r>
            <a:r>
              <a:rPr lang="de-AT" dirty="0" smtClean="0"/>
              <a:t> </a:t>
            </a:r>
            <a:r>
              <a:rPr lang="de-AT" dirty="0"/>
              <a:t>in</a:t>
            </a:r>
          </a:p>
          <a:p>
            <a:pPr marL="0" indent="0">
              <a:buNone/>
            </a:pPr>
            <a:r>
              <a:rPr lang="de-AT" dirty="0">
                <a:hlinkClick r:id="rId2"/>
              </a:rPr>
              <a:t>http://</a:t>
            </a:r>
            <a:r>
              <a:rPr lang="de-AT" dirty="0" smtClean="0">
                <a:hlinkClick r:id="rId2"/>
              </a:rPr>
              <a:t>www.wau.boku.ac.at/en/</a:t>
            </a:r>
            <a:endParaRPr lang="de-AT" dirty="0" smtClean="0"/>
          </a:p>
          <a:p>
            <a:pPr marL="0" indent="0">
              <a:buNone/>
            </a:pPr>
            <a:endParaRPr lang="de-AT" dirty="0"/>
          </a:p>
          <a:p>
            <a:pPr marL="0" indent="0">
              <a:buNone/>
            </a:pPr>
            <a:r>
              <a:rPr lang="de-AT" b="1" dirty="0" smtClean="0"/>
              <a:t>Michael </a:t>
            </a:r>
            <a:r>
              <a:rPr lang="de-AT" b="1" dirty="0"/>
              <a:t>Tritthart</a:t>
            </a:r>
          </a:p>
          <a:p>
            <a:pPr marL="0" indent="0">
              <a:buNone/>
            </a:pPr>
            <a:r>
              <a:rPr lang="de-AT" dirty="0"/>
              <a:t>Priv.-</a:t>
            </a:r>
            <a:r>
              <a:rPr lang="de-AT" dirty="0" err="1"/>
              <a:t>Doz</a:t>
            </a:r>
            <a:r>
              <a:rPr lang="de-AT" dirty="0"/>
              <a:t>. Dipl.-Ing. </a:t>
            </a:r>
            <a:r>
              <a:rPr lang="de-AT" dirty="0" err="1"/>
              <a:t>Dr.techn</a:t>
            </a:r>
            <a:r>
              <a:rPr lang="de-AT" dirty="0"/>
              <a:t>.</a:t>
            </a:r>
          </a:p>
          <a:p>
            <a:pPr marL="0" indent="0">
              <a:buNone/>
            </a:pPr>
            <a:r>
              <a:rPr lang="de-AT" dirty="0" err="1"/>
              <a:t>E-mail</a:t>
            </a:r>
            <a:r>
              <a:rPr lang="de-AT" dirty="0"/>
              <a:t>: </a:t>
            </a:r>
            <a:r>
              <a:rPr lang="de-AT" dirty="0" smtClean="0">
                <a:hlinkClick r:id="rId3"/>
              </a:rPr>
              <a:t>michael.tritthart@boku.ac.at</a:t>
            </a:r>
            <a:endParaRPr lang="de-AT" dirty="0" smtClean="0"/>
          </a:p>
          <a:p>
            <a:pPr marL="0" indent="0">
              <a:buNone/>
            </a:pPr>
            <a:endParaRPr lang="de-AT" dirty="0"/>
          </a:p>
          <a:p>
            <a:pPr marL="0" indent="0">
              <a:buNone/>
            </a:pPr>
            <a:r>
              <a:rPr lang="de-AT" b="1" dirty="0" smtClean="0"/>
              <a:t>Kurt </a:t>
            </a:r>
            <a:r>
              <a:rPr lang="de-AT" b="1" dirty="0"/>
              <a:t>Glock</a:t>
            </a:r>
          </a:p>
          <a:p>
            <a:pPr marL="0" indent="0">
              <a:buNone/>
            </a:pPr>
            <a:r>
              <a:rPr lang="de-AT" dirty="0"/>
              <a:t>Dipl.-Ing.</a:t>
            </a:r>
          </a:p>
          <a:p>
            <a:pPr marL="0" indent="0">
              <a:buNone/>
            </a:pPr>
            <a:r>
              <a:rPr lang="de-AT" dirty="0" err="1"/>
              <a:t>E-mail</a:t>
            </a:r>
            <a:r>
              <a:rPr lang="de-AT" dirty="0"/>
              <a:t>: </a:t>
            </a:r>
            <a:r>
              <a:rPr lang="de-AT" dirty="0" smtClean="0">
                <a:hlinkClick r:id="rId4"/>
              </a:rPr>
              <a:t>kurt.glock@boku.ac.at</a:t>
            </a:r>
            <a:endParaRPr lang="de-AT" dirty="0" smtClean="0"/>
          </a:p>
          <a:p>
            <a:pPr marL="0" indent="0">
              <a:buNone/>
            </a:pPr>
            <a:endParaRPr lang="de-AT" dirty="0"/>
          </a:p>
          <a:p>
            <a:pPr marL="0" indent="0">
              <a:buNone/>
            </a:pPr>
            <a:endParaRPr lang="de-AT" dirty="0"/>
          </a:p>
        </p:txBody>
      </p:sp>
      <p:pic>
        <p:nvPicPr>
          <p:cNvPr id="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81799" y="1931670"/>
            <a:ext cx="63182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9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smtClean="0"/>
              <a:t>Overview</a:t>
            </a:r>
            <a:endParaRPr lang="de-AT" sz="2800" dirty="0"/>
          </a:p>
        </p:txBody>
      </p:sp>
      <p:sp>
        <p:nvSpPr>
          <p:cNvPr id="3" name="Inhaltsplatzhalter 2"/>
          <p:cNvSpPr>
            <a:spLocks noGrp="1"/>
          </p:cNvSpPr>
          <p:nvPr>
            <p:ph idx="1"/>
          </p:nvPr>
        </p:nvSpPr>
        <p:spPr>
          <a:xfrm>
            <a:off x="457200" y="1600200"/>
            <a:ext cx="8229600" cy="4525963"/>
          </a:xfrm>
        </p:spPr>
        <p:txBody>
          <a:bodyPr>
            <a:normAutofit/>
          </a:bodyPr>
          <a:lstStyle/>
          <a:p>
            <a:pPr marL="0" indent="0">
              <a:buNone/>
            </a:pPr>
            <a:r>
              <a:rPr lang="en-GB" sz="2400" dirty="0" smtClean="0"/>
              <a:t>Content</a:t>
            </a:r>
          </a:p>
          <a:p>
            <a:r>
              <a:rPr lang="en-GB" sz="1800" dirty="0" smtClean="0"/>
              <a:t>Identification </a:t>
            </a:r>
            <a:r>
              <a:rPr lang="en-GB" sz="1800" dirty="0"/>
              <a:t>of </a:t>
            </a:r>
            <a:r>
              <a:rPr lang="en-GB" sz="1800" dirty="0">
                <a:solidFill>
                  <a:srgbClr val="FFC000"/>
                </a:solidFill>
              </a:rPr>
              <a:t>Western Balkans regional issues</a:t>
            </a:r>
            <a:r>
              <a:rPr lang="en-GB" sz="1800" dirty="0"/>
              <a:t> related to water resources </a:t>
            </a:r>
            <a:r>
              <a:rPr lang="en-GB" sz="1800" dirty="0" smtClean="0"/>
              <a:t>management </a:t>
            </a:r>
            <a:endParaRPr lang="en-GB" sz="1800" dirty="0"/>
          </a:p>
          <a:p>
            <a:r>
              <a:rPr lang="en-GB" sz="1800" dirty="0" smtClean="0"/>
              <a:t>The </a:t>
            </a:r>
            <a:r>
              <a:rPr lang="en-GB" sz="1800" dirty="0"/>
              <a:t>general overview of existing </a:t>
            </a:r>
            <a:r>
              <a:rPr lang="en-GB" sz="1800" dirty="0">
                <a:solidFill>
                  <a:srgbClr val="FFC000"/>
                </a:solidFill>
              </a:rPr>
              <a:t>successful models of education </a:t>
            </a:r>
            <a:r>
              <a:rPr lang="en-GB" sz="1800" dirty="0"/>
              <a:t>in the field of WRM of </a:t>
            </a:r>
            <a:r>
              <a:rPr lang="en-GB" sz="1800" dirty="0">
                <a:solidFill>
                  <a:srgbClr val="FFC000"/>
                </a:solidFill>
              </a:rPr>
              <a:t>EU HEIs </a:t>
            </a:r>
            <a:r>
              <a:rPr lang="en-GB" sz="1800" dirty="0"/>
              <a:t>and comparative analysis with the existing curricula in WB partner countries </a:t>
            </a:r>
            <a:endParaRPr lang="en-GB" sz="1800" dirty="0" smtClean="0"/>
          </a:p>
          <a:p>
            <a:r>
              <a:rPr lang="en-GB" sz="1800" dirty="0">
                <a:solidFill>
                  <a:srgbClr val="FFC000"/>
                </a:solidFill>
              </a:rPr>
              <a:t>Three-day workshop </a:t>
            </a:r>
            <a:r>
              <a:rPr lang="en-GB" sz="1800" dirty="0"/>
              <a:t>on innovative practices in the EU water </a:t>
            </a:r>
            <a:r>
              <a:rPr lang="en-GB" sz="1800" dirty="0" smtClean="0"/>
              <a:t>sector</a:t>
            </a:r>
          </a:p>
          <a:p>
            <a:pPr marL="0" indent="0">
              <a:buNone/>
            </a:pPr>
            <a:endParaRPr lang="en-GB" sz="2400" dirty="0" smtClean="0"/>
          </a:p>
          <a:p>
            <a:pPr marL="0" indent="0">
              <a:buNone/>
            </a:pPr>
            <a:r>
              <a:rPr lang="en-GB" sz="2400" dirty="0" smtClean="0"/>
              <a:t>Basics</a:t>
            </a:r>
          </a:p>
          <a:p>
            <a:pPr>
              <a:buFont typeface="Wingdings" panose="05000000000000000000" pitchFamily="2" charset="2"/>
              <a:buChar char="Ø"/>
            </a:pPr>
            <a:r>
              <a:rPr lang="en-GB" sz="1800" dirty="0" smtClean="0"/>
              <a:t>for </a:t>
            </a:r>
            <a:r>
              <a:rPr lang="en-GB" sz="1800" dirty="0">
                <a:solidFill>
                  <a:srgbClr val="00B0F0"/>
                </a:solidFill>
              </a:rPr>
              <a:t>preparing trainings </a:t>
            </a:r>
            <a:r>
              <a:rPr lang="en-GB" sz="1800" dirty="0" smtClean="0">
                <a:solidFill>
                  <a:srgbClr val="00B0F0"/>
                </a:solidFill>
              </a:rPr>
              <a:t>of </a:t>
            </a:r>
            <a:r>
              <a:rPr lang="en-GB" sz="1800" dirty="0">
                <a:solidFill>
                  <a:srgbClr val="00B0F0"/>
                </a:solidFill>
              </a:rPr>
              <a:t>professionals </a:t>
            </a:r>
            <a:r>
              <a:rPr lang="en-GB" sz="1800" dirty="0"/>
              <a:t>in water sector in WB partner countries</a:t>
            </a:r>
            <a:r>
              <a:rPr lang="en-GB" sz="1800" dirty="0" smtClean="0"/>
              <a:t>.</a:t>
            </a:r>
          </a:p>
          <a:p>
            <a:pPr>
              <a:buFont typeface="Wingdings" panose="05000000000000000000" pitchFamily="2" charset="2"/>
              <a:buChar char="Ø"/>
            </a:pPr>
            <a:r>
              <a:rPr lang="en-GB" sz="1800" dirty="0" smtClean="0"/>
              <a:t>for </a:t>
            </a:r>
            <a:r>
              <a:rPr lang="en-GB" sz="1800" dirty="0"/>
              <a:t>the </a:t>
            </a:r>
            <a:r>
              <a:rPr lang="en-GB" sz="1800" dirty="0">
                <a:solidFill>
                  <a:srgbClr val="00B0F0"/>
                </a:solidFill>
              </a:rPr>
              <a:t>definition and development of the new courses </a:t>
            </a:r>
            <a:r>
              <a:rPr lang="en-GB" sz="1800" dirty="0"/>
              <a:t>and master curricula in WB countries. 	</a:t>
            </a:r>
          </a:p>
          <a:p>
            <a:pPr marL="0" indent="0">
              <a:buNone/>
            </a:pPr>
            <a:endParaRPr lang="de-AT" sz="2400" dirty="0"/>
          </a:p>
        </p:txBody>
      </p:sp>
    </p:spTree>
    <p:extLst>
      <p:ext uri="{BB962C8B-B14F-4D97-AF65-F5344CB8AC3E}">
        <p14:creationId xmlns:p14="http://schemas.microsoft.com/office/powerpoint/2010/main" val="260702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dirty="0" smtClean="0"/>
              <a:t>WP1 – </a:t>
            </a:r>
            <a:r>
              <a:rPr lang="en-GB" sz="4000" dirty="0"/>
              <a:t>T</a:t>
            </a:r>
            <a:r>
              <a:rPr lang="en-GB" sz="4000" dirty="0" smtClean="0"/>
              <a:t>asks</a:t>
            </a:r>
            <a:r>
              <a:rPr lang="en-GB" dirty="0" smtClean="0"/>
              <a:t/>
            </a:r>
            <a:br>
              <a:rPr lang="en-GB" dirty="0" smtClean="0"/>
            </a:br>
            <a:r>
              <a:rPr lang="en-GB" sz="3100" dirty="0" smtClean="0"/>
              <a:t>Analysis of water resources management in the Western Balkan region</a:t>
            </a:r>
            <a:endParaRPr lang="en-GB" sz="31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28671982"/>
              </p:ext>
            </p:extLst>
          </p:nvPr>
        </p:nvGraphicFramePr>
        <p:xfrm>
          <a:off x="457200" y="198120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r>
                        <a:rPr lang="en-GB" sz="1600" b="1" noProof="0" dirty="0" smtClean="0"/>
                        <a:t>1.1</a:t>
                      </a:r>
                      <a:r>
                        <a:rPr lang="en-GB" sz="1600" b="1" baseline="0" noProof="0" dirty="0" smtClean="0"/>
                        <a:t> Identification of WB regional issues related to WRM</a:t>
                      </a:r>
                      <a:endParaRPr lang="en-GB" sz="1600" b="1" noProof="0" dirty="0"/>
                    </a:p>
                  </a:txBody>
                  <a:tcPr/>
                </a:tc>
                <a:tc hMerge="1">
                  <a:txBody>
                    <a:bodyPr/>
                    <a:lstStyle/>
                    <a:p>
                      <a:endParaRPr lang="de-AT" dirty="0"/>
                    </a:p>
                  </a:txBody>
                  <a:tcPr/>
                </a:tc>
              </a:tr>
              <a:tr h="370840">
                <a:tc>
                  <a:txBody>
                    <a:bodyPr/>
                    <a:lstStyle/>
                    <a:p>
                      <a:r>
                        <a:rPr lang="en-GB" sz="1600" noProof="0" dirty="0" smtClean="0">
                          <a:solidFill>
                            <a:schemeClr val="accent6">
                              <a:lumMod val="75000"/>
                            </a:schemeClr>
                          </a:solidFill>
                        </a:rPr>
                        <a:t>WB</a:t>
                      </a:r>
                      <a:r>
                        <a:rPr lang="en-GB" sz="1600" baseline="0" noProof="0" dirty="0" smtClean="0">
                          <a:solidFill>
                            <a:schemeClr val="accent6">
                              <a:lumMod val="75000"/>
                            </a:schemeClr>
                          </a:solidFill>
                        </a:rPr>
                        <a:t> </a:t>
                      </a:r>
                      <a:r>
                        <a:rPr lang="en-GB" sz="1600" baseline="0" noProof="0" dirty="0" smtClean="0"/>
                        <a:t>partners in cooperation with BOKU</a:t>
                      </a:r>
                      <a:endParaRPr lang="en-GB" sz="1600" noProof="0" dirty="0"/>
                    </a:p>
                  </a:txBody>
                  <a:tcPr/>
                </a:tc>
                <a:tc>
                  <a:txBody>
                    <a:bodyPr/>
                    <a:lstStyle/>
                    <a:p>
                      <a:r>
                        <a:rPr lang="en-GB" sz="1600" noProof="0" dirty="0" smtClean="0"/>
                        <a:t>14.04.2019</a:t>
                      </a:r>
                      <a:r>
                        <a:rPr lang="en-GB" sz="1600" kern="1200" noProof="0" dirty="0" smtClean="0">
                          <a:solidFill>
                            <a:schemeClr val="dk1"/>
                          </a:solidFill>
                          <a:latin typeface="+mn-lt"/>
                          <a:ea typeface="+mn-ea"/>
                          <a:cs typeface="+mn-cs"/>
                        </a:rPr>
                        <a:t> (Report) </a:t>
                      </a:r>
                      <a:endParaRPr lang="en-GB" sz="1600" noProof="0" dirty="0"/>
                    </a:p>
                  </a:txBody>
                  <a:tcPr>
                    <a:solidFill>
                      <a:srgbClr val="00B050"/>
                    </a:solidFill>
                  </a:tcPr>
                </a:tc>
              </a:tr>
            </a:tbl>
          </a:graphicData>
        </a:graphic>
      </p:graphicFrame>
      <p:graphicFrame>
        <p:nvGraphicFramePr>
          <p:cNvPr id="6" name="Inhaltsplatzhalter 4"/>
          <p:cNvGraphicFramePr>
            <a:graphicFrameLocks/>
          </p:cNvGraphicFramePr>
          <p:nvPr>
            <p:extLst>
              <p:ext uri="{D42A27DB-BD31-4B8C-83A1-F6EECF244321}">
                <p14:modId xmlns:p14="http://schemas.microsoft.com/office/powerpoint/2010/main" val="3354083020"/>
              </p:ext>
            </p:extLst>
          </p:nvPr>
        </p:nvGraphicFramePr>
        <p:xfrm>
          <a:off x="457200" y="2743200"/>
          <a:ext cx="8229600" cy="9499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1.2 </a:t>
                      </a:r>
                      <a:r>
                        <a:rPr lang="en-GB" sz="1600" b="1" kern="1200" noProof="0" dirty="0" smtClean="0">
                          <a:solidFill>
                            <a:schemeClr val="lt1"/>
                          </a:solidFill>
                          <a:latin typeface="+mn-lt"/>
                          <a:ea typeface="+mn-ea"/>
                          <a:cs typeface="+mn-cs"/>
                        </a:rPr>
                        <a:t>Analysis </a:t>
                      </a:r>
                      <a:r>
                        <a:rPr lang="en-GB" sz="1600" b="1" kern="1200" noProof="0" dirty="0" smtClean="0">
                          <a:solidFill>
                            <a:schemeClr val="lt1"/>
                          </a:solidFill>
                          <a:latin typeface="+mn-lt"/>
                          <a:ea typeface="+mn-ea"/>
                          <a:cs typeface="+mn-cs"/>
                        </a:rPr>
                        <a:t>of EU innovations in water policy and EU recommendations</a:t>
                      </a:r>
                      <a:r>
                        <a:rPr lang="en-GB" sz="1600" b="1" kern="1200" baseline="0" noProof="0" dirty="0" smtClean="0">
                          <a:solidFill>
                            <a:schemeClr val="lt1"/>
                          </a:solidFill>
                          <a:latin typeface="+mn-lt"/>
                          <a:ea typeface="+mn-ea"/>
                          <a:cs typeface="+mn-cs"/>
                        </a:rPr>
                        <a:t> </a:t>
                      </a:r>
                      <a:br>
                        <a:rPr lang="en-GB" sz="1600" b="1" kern="1200" baseline="0" noProof="0" dirty="0" smtClean="0">
                          <a:solidFill>
                            <a:schemeClr val="lt1"/>
                          </a:solidFill>
                          <a:latin typeface="+mn-lt"/>
                          <a:ea typeface="+mn-ea"/>
                          <a:cs typeface="+mn-cs"/>
                        </a:rPr>
                      </a:br>
                      <a:r>
                        <a:rPr lang="en-GB" sz="1600" b="1" kern="1200" baseline="0" noProof="0" dirty="0" smtClean="0">
                          <a:solidFill>
                            <a:schemeClr val="lt1"/>
                          </a:solidFill>
                          <a:latin typeface="+mn-lt"/>
                          <a:ea typeface="+mn-ea"/>
                          <a:cs typeface="+mn-cs"/>
                        </a:rPr>
                        <a:t>and legislation in water sector</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14.04.2019 (Report)</a:t>
                      </a:r>
                      <a:endParaRPr lang="en-GB" sz="1600" kern="1200" noProof="0" dirty="0">
                        <a:solidFill>
                          <a:schemeClr val="dk1"/>
                        </a:solidFill>
                        <a:latin typeface="+mn-lt"/>
                        <a:ea typeface="+mn-ea"/>
                        <a:cs typeface="+mn-cs"/>
                      </a:endParaRPr>
                    </a:p>
                  </a:txBody>
                  <a:tcPr>
                    <a:solidFill>
                      <a:srgbClr val="00B050"/>
                    </a:solidFill>
                  </a:tcPr>
                </a:tc>
              </a:tr>
            </a:tbl>
          </a:graphicData>
        </a:graphic>
      </p:graphicFrame>
      <p:graphicFrame>
        <p:nvGraphicFramePr>
          <p:cNvPr id="7" name="Inhaltsplatzhalter 4"/>
          <p:cNvGraphicFramePr>
            <a:graphicFrameLocks/>
          </p:cNvGraphicFramePr>
          <p:nvPr>
            <p:extLst>
              <p:ext uri="{D42A27DB-BD31-4B8C-83A1-F6EECF244321}">
                <p14:modId xmlns:p14="http://schemas.microsoft.com/office/powerpoint/2010/main" val="1873462385"/>
              </p:ext>
            </p:extLst>
          </p:nvPr>
        </p:nvGraphicFramePr>
        <p:xfrm>
          <a:off x="457200" y="372364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1.3 </a:t>
                      </a:r>
                      <a:r>
                        <a:rPr lang="en-GB" sz="1600" b="1" kern="1200" noProof="0" dirty="0" smtClean="0">
                          <a:solidFill>
                            <a:schemeClr val="lt1"/>
                          </a:solidFill>
                          <a:latin typeface="+mn-lt"/>
                          <a:ea typeface="+mn-ea"/>
                          <a:cs typeface="+mn-cs"/>
                        </a:rPr>
                        <a:t>Analysis </a:t>
                      </a:r>
                      <a:r>
                        <a:rPr lang="en-GB" sz="1600" b="1" kern="1200" noProof="0" dirty="0" smtClean="0">
                          <a:solidFill>
                            <a:schemeClr val="lt1"/>
                          </a:solidFill>
                          <a:latin typeface="+mn-lt"/>
                          <a:ea typeface="+mn-ea"/>
                          <a:cs typeface="+mn-cs"/>
                        </a:rPr>
                        <a:t>of existing curricula related</a:t>
                      </a:r>
                      <a:r>
                        <a:rPr lang="en-GB" sz="1600" b="1" kern="1200" baseline="0" noProof="0" dirty="0" smtClean="0">
                          <a:solidFill>
                            <a:schemeClr val="lt1"/>
                          </a:solidFill>
                          <a:latin typeface="+mn-lt"/>
                          <a:ea typeface="+mn-ea"/>
                          <a:cs typeface="+mn-cs"/>
                        </a:rPr>
                        <a:t> to WRM in both EU and WB partner countries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and </a:t>
                      </a:r>
                      <a:r>
                        <a:rPr lang="en-GB" sz="1600" kern="1200" noProof="0" dirty="0" smtClean="0">
                          <a:solidFill>
                            <a:schemeClr val="accent6">
                              <a:lumMod val="75000"/>
                            </a:schemeClr>
                          </a:solidFill>
                          <a:latin typeface="+mn-lt"/>
                          <a:ea typeface="+mn-ea"/>
                          <a:cs typeface="+mn-cs"/>
                        </a:rPr>
                        <a:t>WB</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14.05.2019 (Report)</a:t>
                      </a:r>
                      <a:endParaRPr lang="en-GB" sz="1600" kern="1200" noProof="0" dirty="0">
                        <a:solidFill>
                          <a:schemeClr val="dk1"/>
                        </a:solidFill>
                        <a:latin typeface="+mn-lt"/>
                        <a:ea typeface="+mn-ea"/>
                        <a:cs typeface="+mn-cs"/>
                      </a:endParaRPr>
                    </a:p>
                  </a:txBody>
                  <a:tcPr>
                    <a:solidFill>
                      <a:srgbClr val="FFC000"/>
                    </a:solidFill>
                  </a:tcPr>
                </a:tc>
              </a:tr>
            </a:tbl>
          </a:graphicData>
        </a:graphic>
      </p:graphicFrame>
      <p:graphicFrame>
        <p:nvGraphicFramePr>
          <p:cNvPr id="8" name="Inhaltsplatzhalter 4"/>
          <p:cNvGraphicFramePr>
            <a:graphicFrameLocks/>
          </p:cNvGraphicFramePr>
          <p:nvPr>
            <p:extLst>
              <p:ext uri="{D42A27DB-BD31-4B8C-83A1-F6EECF244321}">
                <p14:modId xmlns:p14="http://schemas.microsoft.com/office/powerpoint/2010/main" val="1099106851"/>
              </p:ext>
            </p:extLst>
          </p:nvPr>
        </p:nvGraphicFramePr>
        <p:xfrm>
          <a:off x="457200" y="4495800"/>
          <a:ext cx="8229600" cy="9499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1.4 Identification of needed laboratory resources in WB HEIs</a:t>
                      </a:r>
                      <a:r>
                        <a:rPr lang="en-GB" sz="1600" b="1" kern="1200" baseline="0" noProof="0" dirty="0" smtClean="0">
                          <a:solidFill>
                            <a:schemeClr val="lt1"/>
                          </a:solidFill>
                          <a:latin typeface="+mn-lt"/>
                          <a:ea typeface="+mn-ea"/>
                          <a:cs typeface="+mn-cs"/>
                        </a:rPr>
                        <a:t> and alignment with formed EU HEIs WRM laboratory equipment list</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14.03.2019 (Report)</a:t>
                      </a:r>
                      <a:endParaRPr lang="en-GB" sz="1600" kern="1200" noProof="0" dirty="0">
                        <a:solidFill>
                          <a:schemeClr val="dk1"/>
                        </a:solidFill>
                        <a:latin typeface="+mn-lt"/>
                        <a:ea typeface="+mn-ea"/>
                        <a:cs typeface="+mn-cs"/>
                      </a:endParaRPr>
                    </a:p>
                  </a:txBody>
                  <a:tcPr>
                    <a:solidFill>
                      <a:srgbClr val="00B050"/>
                    </a:solidFill>
                  </a:tcPr>
                </a:tc>
              </a:tr>
            </a:tbl>
          </a:graphicData>
        </a:graphic>
      </p:graphicFrame>
      <p:graphicFrame>
        <p:nvGraphicFramePr>
          <p:cNvPr id="9" name="Inhaltsplatzhalter 4"/>
          <p:cNvGraphicFramePr>
            <a:graphicFrameLocks/>
          </p:cNvGraphicFramePr>
          <p:nvPr>
            <p:extLst>
              <p:ext uri="{D42A27DB-BD31-4B8C-83A1-F6EECF244321}">
                <p14:modId xmlns:p14="http://schemas.microsoft.com/office/powerpoint/2010/main" val="3534778899"/>
              </p:ext>
            </p:extLst>
          </p:nvPr>
        </p:nvGraphicFramePr>
        <p:xfrm>
          <a:off x="457200" y="5486400"/>
          <a:ext cx="8229600" cy="7416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1.5 Workshop</a:t>
                      </a:r>
                      <a:r>
                        <a:rPr lang="en-GB" sz="1600" b="1" kern="1200" baseline="0" noProof="0" dirty="0" smtClean="0">
                          <a:solidFill>
                            <a:schemeClr val="lt1"/>
                          </a:solidFill>
                          <a:latin typeface="+mn-lt"/>
                          <a:ea typeface="+mn-ea"/>
                          <a:cs typeface="+mn-cs"/>
                        </a:rPr>
                        <a:t> on innovative practices in the EU water sector: barriers and opportunities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chemeClr val="dk1"/>
                          </a:solidFill>
                          <a:latin typeface="+mn-lt"/>
                          <a:ea typeface="+mn-ea"/>
                          <a:cs typeface="+mn-cs"/>
                        </a:rPr>
                        <a:t>Three-day workshop</a:t>
                      </a:r>
                      <a:r>
                        <a:rPr lang="en-GB" sz="1600" kern="1200" baseline="0" noProof="0" dirty="0" smtClean="0">
                          <a:solidFill>
                            <a:schemeClr val="dk1"/>
                          </a:solidFill>
                          <a:latin typeface="+mn-lt"/>
                          <a:ea typeface="+mn-ea"/>
                          <a:cs typeface="+mn-cs"/>
                        </a:rPr>
                        <a:t> in Vienna in May 2019</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14.06.2019 (Report)</a:t>
                      </a:r>
                      <a:endParaRPr lang="en-GB" sz="1600" kern="1200" noProof="0" dirty="0">
                        <a:solidFill>
                          <a:schemeClr val="dk1"/>
                        </a:solidFill>
                        <a:latin typeface="+mn-lt"/>
                        <a:ea typeface="+mn-ea"/>
                        <a:cs typeface="+mn-cs"/>
                      </a:endParaRPr>
                    </a:p>
                  </a:txBody>
                  <a:tcPr>
                    <a:solidFill>
                      <a:srgbClr val="FFC000"/>
                    </a:solidFill>
                  </a:tcPr>
                </a:tc>
              </a:tr>
            </a:tbl>
          </a:graphicData>
        </a:graphic>
      </p:graphicFrame>
      <p:sp>
        <p:nvSpPr>
          <p:cNvPr id="3" name="Textfeld 2"/>
          <p:cNvSpPr txBox="1"/>
          <p:nvPr/>
        </p:nvSpPr>
        <p:spPr>
          <a:xfrm>
            <a:off x="6324600" y="2286000"/>
            <a:ext cx="498855" cy="584775"/>
          </a:xfrm>
          <a:prstGeom prst="rect">
            <a:avLst/>
          </a:prstGeom>
          <a:noFill/>
        </p:spPr>
        <p:txBody>
          <a:bodyPr wrap="none" rtlCol="0">
            <a:spAutoFit/>
          </a:bodyPr>
          <a:lstStyle/>
          <a:p>
            <a:r>
              <a:rPr lang="de-AT" sz="3200" dirty="0" smtClean="0">
                <a:latin typeface="Wingdings 2" panose="05020102010507070707" pitchFamily="18" charset="2"/>
              </a:rPr>
              <a:t>P</a:t>
            </a:r>
            <a:endParaRPr lang="de-AT" sz="3200" dirty="0">
              <a:latin typeface="Wingdings 2" panose="05020102010507070707" pitchFamily="18" charset="2"/>
            </a:endParaRPr>
          </a:p>
        </p:txBody>
      </p:sp>
      <p:sp>
        <p:nvSpPr>
          <p:cNvPr id="10" name="Textfeld 9"/>
          <p:cNvSpPr txBox="1"/>
          <p:nvPr/>
        </p:nvSpPr>
        <p:spPr>
          <a:xfrm>
            <a:off x="6282945" y="3225225"/>
            <a:ext cx="498855" cy="584775"/>
          </a:xfrm>
          <a:prstGeom prst="rect">
            <a:avLst/>
          </a:prstGeom>
          <a:noFill/>
        </p:spPr>
        <p:txBody>
          <a:bodyPr wrap="none" rtlCol="0">
            <a:spAutoFit/>
          </a:bodyPr>
          <a:lstStyle/>
          <a:p>
            <a:r>
              <a:rPr lang="de-AT" sz="3200" dirty="0" smtClean="0">
                <a:latin typeface="Wingdings 2" panose="05020102010507070707" pitchFamily="18" charset="2"/>
              </a:rPr>
              <a:t>P</a:t>
            </a:r>
            <a:endParaRPr lang="de-AT" sz="3200" dirty="0">
              <a:latin typeface="Wingdings 2" panose="05020102010507070707" pitchFamily="18" charset="2"/>
            </a:endParaRPr>
          </a:p>
        </p:txBody>
      </p:sp>
      <p:sp>
        <p:nvSpPr>
          <p:cNvPr id="11" name="Textfeld 10"/>
          <p:cNvSpPr txBox="1"/>
          <p:nvPr/>
        </p:nvSpPr>
        <p:spPr>
          <a:xfrm>
            <a:off x="6337110" y="4999433"/>
            <a:ext cx="498855" cy="584775"/>
          </a:xfrm>
          <a:prstGeom prst="rect">
            <a:avLst/>
          </a:prstGeom>
          <a:noFill/>
        </p:spPr>
        <p:txBody>
          <a:bodyPr wrap="none" rtlCol="0">
            <a:spAutoFit/>
          </a:bodyPr>
          <a:lstStyle/>
          <a:p>
            <a:r>
              <a:rPr lang="de-AT" sz="3200" dirty="0" smtClean="0">
                <a:latin typeface="Wingdings 2" panose="05020102010507070707" pitchFamily="18" charset="2"/>
              </a:rPr>
              <a:t>P</a:t>
            </a:r>
            <a:endParaRPr lang="de-AT" sz="3200" dirty="0">
              <a:latin typeface="Wingdings 2" panose="05020102010507070707" pitchFamily="18" charset="2"/>
            </a:endParaRPr>
          </a:p>
        </p:txBody>
      </p:sp>
    </p:spTree>
    <p:extLst>
      <p:ext uri="{BB962C8B-B14F-4D97-AF65-F5344CB8AC3E}">
        <p14:creationId xmlns:p14="http://schemas.microsoft.com/office/powerpoint/2010/main" val="226029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1.1 Identification of WB regional issues </a:t>
            </a:r>
            <a:r>
              <a:rPr lang="en-GB" sz="2800" dirty="0" smtClean="0"/>
              <a:t/>
            </a:r>
            <a:br>
              <a:rPr lang="en-GB" sz="2800" dirty="0" smtClean="0"/>
            </a:br>
            <a:r>
              <a:rPr lang="en-GB" sz="2800" dirty="0" smtClean="0"/>
              <a:t>related </a:t>
            </a:r>
            <a:r>
              <a:rPr lang="en-GB" sz="2800" dirty="0"/>
              <a:t>to </a:t>
            </a:r>
            <a:r>
              <a:rPr lang="en-GB" sz="2800" dirty="0" smtClean="0"/>
              <a:t>WRM</a:t>
            </a:r>
            <a:endParaRPr lang="de-AT" sz="2800" dirty="0"/>
          </a:p>
        </p:txBody>
      </p:sp>
      <p:sp>
        <p:nvSpPr>
          <p:cNvPr id="3" name="Inhaltsplatzhalter 2"/>
          <p:cNvSpPr>
            <a:spLocks noGrp="1"/>
          </p:cNvSpPr>
          <p:nvPr>
            <p:ph idx="1"/>
          </p:nvPr>
        </p:nvSpPr>
        <p:spPr/>
        <p:txBody>
          <a:bodyPr>
            <a:normAutofit/>
          </a:bodyPr>
          <a:lstStyle/>
          <a:p>
            <a:r>
              <a:rPr lang="de-AT" sz="2400" dirty="0" smtClean="0"/>
              <a:t>State </a:t>
            </a:r>
            <a:r>
              <a:rPr lang="de-AT" sz="2400" dirty="0" err="1" smtClean="0"/>
              <a:t>of</a:t>
            </a:r>
            <a:r>
              <a:rPr lang="de-AT" sz="2400" dirty="0" smtClean="0"/>
              <a:t> </a:t>
            </a:r>
            <a:r>
              <a:rPr lang="de-AT" sz="2400" dirty="0" err="1" smtClean="0"/>
              <a:t>the</a:t>
            </a:r>
            <a:r>
              <a:rPr lang="de-AT" sz="2400" dirty="0" smtClean="0"/>
              <a:t> </a:t>
            </a:r>
            <a:r>
              <a:rPr lang="de-AT" sz="2400" dirty="0" err="1" smtClean="0"/>
              <a:t>water</a:t>
            </a:r>
            <a:r>
              <a:rPr lang="de-AT" sz="2400" dirty="0" smtClean="0"/>
              <a:t> </a:t>
            </a:r>
            <a:r>
              <a:rPr lang="de-AT" sz="2400" dirty="0" err="1" smtClean="0"/>
              <a:t>resources</a:t>
            </a:r>
            <a:endParaRPr lang="de-AT" sz="2400" dirty="0" smtClean="0"/>
          </a:p>
          <a:p>
            <a:r>
              <a:rPr lang="de-AT" sz="2400" dirty="0" smtClean="0"/>
              <a:t>Status </a:t>
            </a:r>
            <a:r>
              <a:rPr lang="de-AT" sz="2400" dirty="0" err="1" smtClean="0"/>
              <a:t>of</a:t>
            </a:r>
            <a:r>
              <a:rPr lang="de-AT" sz="2400" dirty="0" smtClean="0"/>
              <a:t> </a:t>
            </a:r>
            <a:r>
              <a:rPr lang="de-AT" sz="2400" dirty="0" err="1" smtClean="0"/>
              <a:t>the</a:t>
            </a:r>
            <a:r>
              <a:rPr lang="de-AT" sz="2400" dirty="0" smtClean="0"/>
              <a:t> </a:t>
            </a:r>
            <a:r>
              <a:rPr lang="de-AT" sz="2400" dirty="0" err="1" smtClean="0"/>
              <a:t>water</a:t>
            </a:r>
            <a:r>
              <a:rPr lang="de-AT" sz="2400" dirty="0" smtClean="0"/>
              <a:t> </a:t>
            </a:r>
            <a:r>
              <a:rPr lang="de-AT" sz="2400" dirty="0" err="1" smtClean="0"/>
              <a:t>resource</a:t>
            </a:r>
            <a:r>
              <a:rPr lang="de-AT" sz="2400" dirty="0" smtClean="0"/>
              <a:t> </a:t>
            </a:r>
            <a:r>
              <a:rPr lang="de-AT" sz="2400" dirty="0" err="1" smtClean="0"/>
              <a:t>services</a:t>
            </a:r>
            <a:endParaRPr lang="de-AT" sz="2400" dirty="0" smtClean="0"/>
          </a:p>
          <a:p>
            <a:r>
              <a:rPr lang="de-AT" sz="2400" dirty="0" err="1" smtClean="0"/>
              <a:t>Issues</a:t>
            </a:r>
            <a:r>
              <a:rPr lang="de-AT" sz="2400" dirty="0" smtClean="0"/>
              <a:t> </a:t>
            </a:r>
            <a:r>
              <a:rPr lang="de-AT" sz="2400" dirty="0" err="1" smtClean="0"/>
              <a:t>related</a:t>
            </a:r>
            <a:r>
              <a:rPr lang="de-AT" sz="2400" dirty="0" smtClean="0"/>
              <a:t> </a:t>
            </a:r>
            <a:r>
              <a:rPr lang="de-AT" sz="2400" dirty="0" err="1" smtClean="0"/>
              <a:t>to</a:t>
            </a:r>
            <a:r>
              <a:rPr lang="de-AT" sz="2400" dirty="0" smtClean="0"/>
              <a:t> </a:t>
            </a:r>
            <a:r>
              <a:rPr lang="de-AT" sz="2400" dirty="0" err="1" smtClean="0"/>
              <a:t>water</a:t>
            </a:r>
            <a:r>
              <a:rPr lang="de-AT" sz="2400" dirty="0" smtClean="0"/>
              <a:t> </a:t>
            </a:r>
            <a:r>
              <a:rPr lang="de-AT" sz="2400" dirty="0" err="1" smtClean="0"/>
              <a:t>management</a:t>
            </a:r>
            <a:endParaRPr lang="de-AT" sz="2400" dirty="0" smtClean="0"/>
          </a:p>
          <a:p>
            <a:r>
              <a:rPr lang="de-AT" sz="2400" dirty="0" smtClean="0"/>
              <a:t>Review </a:t>
            </a:r>
            <a:r>
              <a:rPr lang="de-AT" sz="2400" dirty="0" err="1" smtClean="0"/>
              <a:t>of</a:t>
            </a:r>
            <a:r>
              <a:rPr lang="de-AT" sz="2400" dirty="0" smtClean="0"/>
              <a:t> </a:t>
            </a:r>
            <a:br>
              <a:rPr lang="de-AT" sz="2400" dirty="0" smtClean="0"/>
            </a:br>
            <a:r>
              <a:rPr lang="de-AT" sz="2400" dirty="0" err="1" smtClean="0"/>
              <a:t>responsible</a:t>
            </a:r>
            <a:r>
              <a:rPr lang="de-AT" sz="2400" dirty="0" smtClean="0"/>
              <a:t> </a:t>
            </a:r>
            <a:r>
              <a:rPr lang="de-AT" sz="2400" dirty="0" err="1" smtClean="0"/>
              <a:t>institutions</a:t>
            </a:r>
            <a:r>
              <a:rPr lang="de-AT" sz="2400" dirty="0" smtClean="0"/>
              <a:t>, </a:t>
            </a:r>
            <a:br>
              <a:rPr lang="de-AT" sz="2400" dirty="0" smtClean="0"/>
            </a:br>
            <a:r>
              <a:rPr lang="de-AT" sz="2400" dirty="0" err="1" smtClean="0"/>
              <a:t>their</a:t>
            </a:r>
            <a:r>
              <a:rPr lang="de-AT" sz="2400" dirty="0" smtClean="0"/>
              <a:t> </a:t>
            </a:r>
            <a:r>
              <a:rPr lang="de-AT" sz="2400" dirty="0" err="1" smtClean="0"/>
              <a:t>staff</a:t>
            </a:r>
            <a:r>
              <a:rPr lang="de-AT" sz="2400" dirty="0" smtClean="0"/>
              <a:t> </a:t>
            </a:r>
            <a:br>
              <a:rPr lang="de-AT" sz="2400" dirty="0" smtClean="0"/>
            </a:br>
            <a:r>
              <a:rPr lang="de-AT" sz="2400" dirty="0" err="1" smtClean="0"/>
              <a:t>and</a:t>
            </a:r>
            <a:r>
              <a:rPr lang="de-AT" sz="2400" dirty="0" smtClean="0"/>
              <a:t> </a:t>
            </a:r>
            <a:r>
              <a:rPr lang="de-AT" sz="2400" dirty="0" err="1" smtClean="0"/>
              <a:t>needed</a:t>
            </a:r>
            <a:r>
              <a:rPr lang="de-AT" sz="2400" dirty="0" smtClean="0"/>
              <a:t> </a:t>
            </a:r>
            <a:r>
              <a:rPr lang="de-AT" sz="2400" dirty="0" err="1" smtClean="0"/>
              <a:t>qualifications</a:t>
            </a:r>
            <a:endParaRPr lang="de-AT"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340" y="3116580"/>
            <a:ext cx="4438650" cy="26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316378" y="5733635"/>
            <a:ext cx="4294574" cy="461665"/>
          </a:xfrm>
          <a:prstGeom prst="rect">
            <a:avLst/>
          </a:prstGeom>
          <a:noFill/>
        </p:spPr>
        <p:txBody>
          <a:bodyPr wrap="none" rtlCol="0">
            <a:spAutoFit/>
          </a:bodyPr>
          <a:lstStyle/>
          <a:p>
            <a:r>
              <a:rPr lang="de-AT" sz="1200" dirty="0" err="1" smtClean="0"/>
              <a:t>Figure</a:t>
            </a:r>
            <a:r>
              <a:rPr lang="de-AT" sz="1200" dirty="0" smtClean="0"/>
              <a:t>: Share </a:t>
            </a:r>
            <a:r>
              <a:rPr lang="de-AT" sz="1200" dirty="0" err="1" smtClean="0"/>
              <a:t>of</a:t>
            </a:r>
            <a:r>
              <a:rPr lang="de-AT" sz="1200" dirty="0" smtClean="0"/>
              <a:t> </a:t>
            </a:r>
            <a:r>
              <a:rPr lang="de-AT" sz="1200" dirty="0" err="1" smtClean="0"/>
              <a:t>population</a:t>
            </a:r>
            <a:r>
              <a:rPr lang="de-AT" sz="1200" dirty="0" smtClean="0"/>
              <a:t> </a:t>
            </a:r>
            <a:r>
              <a:rPr lang="de-AT" sz="1200" dirty="0" err="1" smtClean="0"/>
              <a:t>connected</a:t>
            </a:r>
            <a:r>
              <a:rPr lang="de-AT" sz="1200" dirty="0" smtClean="0"/>
              <a:t> </a:t>
            </a:r>
            <a:r>
              <a:rPr lang="de-AT" sz="1200" dirty="0" err="1" smtClean="0"/>
              <a:t>to</a:t>
            </a:r>
            <a:r>
              <a:rPr lang="de-AT" sz="1200" dirty="0" smtClean="0"/>
              <a:t> </a:t>
            </a:r>
            <a:r>
              <a:rPr lang="de-AT" sz="1200" dirty="0" err="1" smtClean="0"/>
              <a:t>waste-water</a:t>
            </a:r>
            <a:r>
              <a:rPr lang="de-AT" sz="1200" dirty="0" smtClean="0"/>
              <a:t> </a:t>
            </a:r>
            <a:r>
              <a:rPr lang="de-AT" sz="1200" dirty="0" err="1" smtClean="0"/>
              <a:t>treatment</a:t>
            </a:r>
            <a:r>
              <a:rPr lang="de-AT" sz="1200" dirty="0" smtClean="0"/>
              <a:t> </a:t>
            </a:r>
            <a:br>
              <a:rPr lang="de-AT" sz="1200" dirty="0" smtClean="0"/>
            </a:br>
            <a:r>
              <a:rPr lang="de-AT" sz="1200" dirty="0" smtClean="0"/>
              <a:t>in </a:t>
            </a:r>
            <a:r>
              <a:rPr lang="de-AT" sz="1200" dirty="0" err="1" smtClean="0"/>
              <a:t>the</a:t>
            </a:r>
            <a:r>
              <a:rPr lang="de-AT" sz="1200" dirty="0" smtClean="0"/>
              <a:t> </a:t>
            </a:r>
            <a:r>
              <a:rPr lang="de-AT" sz="1200" dirty="0" err="1" smtClean="0"/>
              <a:t>year</a:t>
            </a:r>
            <a:r>
              <a:rPr lang="de-AT" sz="1200" dirty="0" smtClean="0"/>
              <a:t> 2012 (</a:t>
            </a:r>
            <a:r>
              <a:rPr lang="de-AT" sz="1200" dirty="0" err="1" smtClean="0"/>
              <a:t>Globevnik</a:t>
            </a:r>
            <a:r>
              <a:rPr lang="de-AT" sz="1200" dirty="0" smtClean="0"/>
              <a:t> et al. 2018, ETC/ICM Technical Report)</a:t>
            </a:r>
            <a:endParaRPr lang="de-AT" sz="1200" dirty="0"/>
          </a:p>
        </p:txBody>
      </p:sp>
      <p:sp>
        <p:nvSpPr>
          <p:cNvPr id="7" name="Textfeld 6"/>
          <p:cNvSpPr txBox="1"/>
          <p:nvPr/>
        </p:nvSpPr>
        <p:spPr>
          <a:xfrm>
            <a:off x="685800" y="4912444"/>
            <a:ext cx="2067361" cy="369332"/>
          </a:xfrm>
          <a:prstGeom prst="rect">
            <a:avLst/>
          </a:prstGeom>
          <a:noFill/>
        </p:spPr>
        <p:txBody>
          <a:bodyPr wrap="none" rtlCol="0">
            <a:spAutoFit/>
          </a:bodyPr>
          <a:lstStyle/>
          <a:p>
            <a:r>
              <a:rPr lang="en-GB" dirty="0"/>
              <a:t>14.04.2019</a:t>
            </a:r>
            <a:r>
              <a:rPr lang="en-GB" dirty="0">
                <a:solidFill>
                  <a:schemeClr val="dk1"/>
                </a:solidFill>
              </a:rPr>
              <a:t> (Report</a:t>
            </a:r>
            <a:r>
              <a:rPr lang="en-GB" dirty="0" smtClean="0">
                <a:solidFill>
                  <a:schemeClr val="dk1"/>
                </a:solidFill>
              </a:rPr>
              <a:t>)</a:t>
            </a:r>
            <a:endParaRPr lang="de-AT" sz="8000" b="1" dirty="0">
              <a:solidFill>
                <a:srgbClr val="00B050"/>
              </a:solidFill>
              <a:latin typeface="Wingdings 2" panose="05020102010507070707" pitchFamily="18" charset="2"/>
            </a:endParaRPr>
          </a:p>
        </p:txBody>
      </p:sp>
      <p:sp>
        <p:nvSpPr>
          <p:cNvPr id="5" name="Rechteck 4"/>
          <p:cNvSpPr/>
          <p:nvPr/>
        </p:nvSpPr>
        <p:spPr>
          <a:xfrm>
            <a:off x="2336219" y="4912444"/>
            <a:ext cx="833883" cy="1107996"/>
          </a:xfrm>
          <a:prstGeom prst="rect">
            <a:avLst/>
          </a:prstGeom>
        </p:spPr>
        <p:txBody>
          <a:bodyPr wrap="none">
            <a:spAutoFit/>
          </a:bodyPr>
          <a:lstStyle/>
          <a:p>
            <a:r>
              <a:rPr lang="de-AT" sz="6600" b="1" dirty="0">
                <a:solidFill>
                  <a:srgbClr val="00B050"/>
                </a:solidFill>
                <a:latin typeface="Wingdings 2" panose="05020102010507070707" pitchFamily="18" charset="2"/>
              </a:rPr>
              <a:t>P</a:t>
            </a:r>
            <a:endParaRPr lang="de-AT" sz="6600" dirty="0"/>
          </a:p>
        </p:txBody>
      </p:sp>
    </p:spTree>
    <p:extLst>
      <p:ext uri="{BB962C8B-B14F-4D97-AF65-F5344CB8AC3E}">
        <p14:creationId xmlns:p14="http://schemas.microsoft.com/office/powerpoint/2010/main" val="3644301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865" t="25889" r="34486" b="11556"/>
          <a:stretch/>
        </p:blipFill>
        <p:spPr>
          <a:xfrm>
            <a:off x="4876800" y="2743200"/>
            <a:ext cx="3100958" cy="2900065"/>
          </a:xfrm>
          <a:prstGeom prst="rect">
            <a:avLst/>
          </a:prstGeom>
        </p:spPr>
      </p:pic>
      <p:sp>
        <p:nvSpPr>
          <p:cNvPr id="2" name="Titel 1"/>
          <p:cNvSpPr>
            <a:spLocks noGrp="1"/>
          </p:cNvSpPr>
          <p:nvPr>
            <p:ph type="title"/>
          </p:nvPr>
        </p:nvSpPr>
        <p:spPr/>
        <p:txBody>
          <a:bodyPr>
            <a:noAutofit/>
          </a:bodyPr>
          <a:lstStyle/>
          <a:p>
            <a:r>
              <a:rPr lang="en-GB" sz="2800" dirty="0"/>
              <a:t>1.2 </a:t>
            </a:r>
            <a:r>
              <a:rPr lang="en-GB" sz="2800" dirty="0" smtClean="0"/>
              <a:t>Analysis </a:t>
            </a:r>
            <a:r>
              <a:rPr lang="en-GB" sz="2800" dirty="0"/>
              <a:t>of EU innovations in water policy and EU </a:t>
            </a:r>
            <a:r>
              <a:rPr lang="en-GB" sz="2800" dirty="0" smtClean="0"/>
              <a:t>recommendations and </a:t>
            </a:r>
            <a:r>
              <a:rPr lang="en-GB" sz="2800" dirty="0"/>
              <a:t>legislation </a:t>
            </a:r>
            <a:r>
              <a:rPr lang="en-GB" sz="2800" dirty="0" smtClean="0"/>
              <a:t>in water </a:t>
            </a:r>
            <a:r>
              <a:rPr lang="en-GB" sz="2800" dirty="0"/>
              <a:t>sector</a:t>
            </a:r>
          </a:p>
        </p:txBody>
      </p:sp>
      <p:sp>
        <p:nvSpPr>
          <p:cNvPr id="3" name="Inhaltsplatzhalter 2"/>
          <p:cNvSpPr>
            <a:spLocks noGrp="1"/>
          </p:cNvSpPr>
          <p:nvPr>
            <p:ph idx="1"/>
          </p:nvPr>
        </p:nvSpPr>
        <p:spPr/>
        <p:txBody>
          <a:bodyPr>
            <a:normAutofit/>
          </a:bodyPr>
          <a:lstStyle/>
          <a:p>
            <a:r>
              <a:rPr lang="en-GB" sz="2400" dirty="0" smtClean="0"/>
              <a:t>Analysis of EU legislation in WRM</a:t>
            </a:r>
            <a:br>
              <a:rPr lang="en-GB" sz="2400" dirty="0" smtClean="0"/>
            </a:br>
            <a:r>
              <a:rPr lang="en-GB" sz="1800" dirty="0" smtClean="0"/>
              <a:t>(Water Framework Directive, EU Water Scarcity and Droughts Policy, Drinking Water Directive, etc.)</a:t>
            </a:r>
          </a:p>
          <a:p>
            <a:r>
              <a:rPr lang="en-GB" sz="2400" dirty="0" smtClean="0"/>
              <a:t>Implementation in </a:t>
            </a:r>
            <a:br>
              <a:rPr lang="en-GB" sz="2400" dirty="0" smtClean="0"/>
            </a:br>
            <a:r>
              <a:rPr lang="en-GB" sz="2400" dirty="0" smtClean="0"/>
              <a:t>EU project partners countries</a:t>
            </a:r>
          </a:p>
          <a:p>
            <a:r>
              <a:rPr lang="en-GB" sz="2400" dirty="0" smtClean="0"/>
              <a:t>Roadmap for </a:t>
            </a:r>
            <a:br>
              <a:rPr lang="en-GB" sz="2400" dirty="0" smtClean="0"/>
            </a:br>
            <a:r>
              <a:rPr lang="en-GB" sz="2400" dirty="0" smtClean="0"/>
              <a:t>further project initiatives </a:t>
            </a:r>
            <a:br>
              <a:rPr lang="en-GB" sz="2400" dirty="0" smtClean="0"/>
            </a:br>
            <a:r>
              <a:rPr lang="en-GB" sz="1800" dirty="0" smtClean="0"/>
              <a:t>(e.g. preparing of trainings </a:t>
            </a:r>
            <a:br>
              <a:rPr lang="en-GB" sz="1800" dirty="0" smtClean="0"/>
            </a:br>
            <a:r>
              <a:rPr lang="en-GB" sz="1800" dirty="0" smtClean="0"/>
              <a:t>for professionals)</a:t>
            </a:r>
            <a:endParaRPr lang="en-GB" sz="1800" dirty="0"/>
          </a:p>
        </p:txBody>
      </p:sp>
      <p:sp>
        <p:nvSpPr>
          <p:cNvPr id="4" name="Textfeld 3"/>
          <p:cNvSpPr txBox="1"/>
          <p:nvPr/>
        </p:nvSpPr>
        <p:spPr>
          <a:xfrm>
            <a:off x="4966321" y="5715000"/>
            <a:ext cx="3415679" cy="461665"/>
          </a:xfrm>
          <a:prstGeom prst="rect">
            <a:avLst/>
          </a:prstGeom>
          <a:noFill/>
        </p:spPr>
        <p:txBody>
          <a:bodyPr wrap="none" rtlCol="0">
            <a:spAutoFit/>
          </a:bodyPr>
          <a:lstStyle/>
          <a:p>
            <a:r>
              <a:rPr lang="de-AT" sz="1200" dirty="0" err="1" smtClean="0"/>
              <a:t>Figure</a:t>
            </a:r>
            <a:r>
              <a:rPr lang="de-AT" sz="1200" dirty="0" smtClean="0"/>
              <a:t>: </a:t>
            </a:r>
            <a:r>
              <a:rPr lang="de-AT" sz="1200" dirty="0" err="1" smtClean="0"/>
              <a:t>Ecological</a:t>
            </a:r>
            <a:r>
              <a:rPr lang="de-AT" sz="1200" dirty="0" smtClean="0"/>
              <a:t> </a:t>
            </a:r>
            <a:r>
              <a:rPr lang="de-AT" sz="1200" dirty="0" err="1" smtClean="0"/>
              <a:t>status</a:t>
            </a:r>
            <a:r>
              <a:rPr lang="de-AT" sz="1200" dirty="0" smtClean="0"/>
              <a:t> </a:t>
            </a:r>
            <a:r>
              <a:rPr lang="de-AT" sz="1200" dirty="0" err="1" smtClean="0"/>
              <a:t>and</a:t>
            </a:r>
            <a:r>
              <a:rPr lang="de-AT" sz="1200" dirty="0" smtClean="0"/>
              <a:t> </a:t>
            </a:r>
            <a:br>
              <a:rPr lang="de-AT" sz="1200" dirty="0" smtClean="0"/>
            </a:br>
            <a:r>
              <a:rPr lang="de-AT" sz="1200" dirty="0" smtClean="0"/>
              <a:t>potential </a:t>
            </a:r>
            <a:r>
              <a:rPr lang="de-AT" sz="1200" dirty="0" err="1" smtClean="0"/>
              <a:t>of</a:t>
            </a:r>
            <a:r>
              <a:rPr lang="de-AT" sz="1200" dirty="0" smtClean="0"/>
              <a:t> </a:t>
            </a:r>
            <a:r>
              <a:rPr lang="de-AT" sz="1200" dirty="0" err="1" smtClean="0"/>
              <a:t>rivers</a:t>
            </a:r>
            <a:r>
              <a:rPr lang="de-AT" sz="1200" dirty="0" smtClean="0"/>
              <a:t> (&gt;10km²) in Austria (BMNT, 2018)</a:t>
            </a:r>
            <a:endParaRPr lang="de-AT" sz="1200" dirty="0"/>
          </a:p>
        </p:txBody>
      </p:sp>
      <p:grpSp>
        <p:nvGrpSpPr>
          <p:cNvPr id="7" name="Gruppieren 6"/>
          <p:cNvGrpSpPr/>
          <p:nvPr/>
        </p:nvGrpSpPr>
        <p:grpSpPr>
          <a:xfrm>
            <a:off x="7757466" y="2701290"/>
            <a:ext cx="1005534" cy="1489710"/>
            <a:chOff x="7661528" y="2514600"/>
            <a:chExt cx="1005534" cy="1489710"/>
          </a:xfrm>
        </p:grpSpPr>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8291" t="21722" r="27591" b="56556"/>
            <a:stretch/>
          </p:blipFill>
          <p:spPr>
            <a:xfrm>
              <a:off x="7661528" y="2514600"/>
              <a:ext cx="327660" cy="1489710"/>
            </a:xfrm>
            <a:prstGeom prst="rect">
              <a:avLst/>
            </a:prstGeom>
          </p:spPr>
        </p:pic>
        <p:sp>
          <p:nvSpPr>
            <p:cNvPr id="8" name="Textfeld 7"/>
            <p:cNvSpPr txBox="1"/>
            <p:nvPr/>
          </p:nvSpPr>
          <p:spPr>
            <a:xfrm>
              <a:off x="7848600" y="2542401"/>
              <a:ext cx="801694" cy="276999"/>
            </a:xfrm>
            <a:prstGeom prst="rect">
              <a:avLst/>
            </a:prstGeom>
            <a:noFill/>
          </p:spPr>
          <p:txBody>
            <a:bodyPr wrap="none" rtlCol="0">
              <a:spAutoFit/>
            </a:bodyPr>
            <a:lstStyle/>
            <a:p>
              <a:r>
                <a:rPr lang="en-GB" sz="1200" dirty="0" smtClean="0"/>
                <a:t>very good</a:t>
              </a:r>
              <a:endParaRPr lang="en-GB" sz="1200" dirty="0"/>
            </a:p>
          </p:txBody>
        </p:sp>
        <p:sp>
          <p:nvSpPr>
            <p:cNvPr id="9" name="Textfeld 8"/>
            <p:cNvSpPr txBox="1"/>
            <p:nvPr/>
          </p:nvSpPr>
          <p:spPr>
            <a:xfrm>
              <a:off x="7856220" y="2796540"/>
              <a:ext cx="499432" cy="276999"/>
            </a:xfrm>
            <a:prstGeom prst="rect">
              <a:avLst/>
            </a:prstGeom>
            <a:noFill/>
          </p:spPr>
          <p:txBody>
            <a:bodyPr wrap="none" rtlCol="0">
              <a:spAutoFit/>
            </a:bodyPr>
            <a:lstStyle/>
            <a:p>
              <a:r>
                <a:rPr lang="en-GB" sz="1200" dirty="0" smtClean="0"/>
                <a:t>good</a:t>
              </a:r>
              <a:endParaRPr lang="en-GB" sz="1200" dirty="0"/>
            </a:p>
          </p:txBody>
        </p:sp>
        <p:sp>
          <p:nvSpPr>
            <p:cNvPr id="10" name="Textfeld 9"/>
            <p:cNvSpPr txBox="1"/>
            <p:nvPr/>
          </p:nvSpPr>
          <p:spPr>
            <a:xfrm>
              <a:off x="7871460" y="3083421"/>
              <a:ext cx="795602" cy="276999"/>
            </a:xfrm>
            <a:prstGeom prst="rect">
              <a:avLst/>
            </a:prstGeom>
            <a:noFill/>
          </p:spPr>
          <p:txBody>
            <a:bodyPr wrap="none" rtlCol="0">
              <a:spAutoFit/>
            </a:bodyPr>
            <a:lstStyle/>
            <a:p>
              <a:r>
                <a:rPr lang="en-GB" sz="1200" dirty="0" smtClean="0"/>
                <a:t>moderate</a:t>
              </a:r>
              <a:endParaRPr lang="en-GB" sz="1200" dirty="0"/>
            </a:p>
          </p:txBody>
        </p:sp>
        <p:sp>
          <p:nvSpPr>
            <p:cNvPr id="11" name="Textfeld 10"/>
            <p:cNvSpPr txBox="1"/>
            <p:nvPr/>
          </p:nvSpPr>
          <p:spPr>
            <a:xfrm>
              <a:off x="7860718" y="3380601"/>
              <a:ext cx="481222" cy="276999"/>
            </a:xfrm>
            <a:prstGeom prst="rect">
              <a:avLst/>
            </a:prstGeom>
            <a:noFill/>
          </p:spPr>
          <p:txBody>
            <a:bodyPr wrap="none" rtlCol="0">
              <a:spAutoFit/>
            </a:bodyPr>
            <a:lstStyle/>
            <a:p>
              <a:r>
                <a:rPr lang="en-GB" sz="1200" dirty="0" smtClean="0"/>
                <a:t>poor</a:t>
              </a:r>
              <a:endParaRPr lang="en-GB" sz="1200" dirty="0"/>
            </a:p>
          </p:txBody>
        </p:sp>
        <p:sp>
          <p:nvSpPr>
            <p:cNvPr id="12" name="Textfeld 11"/>
            <p:cNvSpPr txBox="1"/>
            <p:nvPr/>
          </p:nvSpPr>
          <p:spPr>
            <a:xfrm>
              <a:off x="7855058" y="3672840"/>
              <a:ext cx="418704" cy="276999"/>
            </a:xfrm>
            <a:prstGeom prst="rect">
              <a:avLst/>
            </a:prstGeom>
            <a:noFill/>
          </p:spPr>
          <p:txBody>
            <a:bodyPr wrap="none" rtlCol="0">
              <a:spAutoFit/>
            </a:bodyPr>
            <a:lstStyle/>
            <a:p>
              <a:r>
                <a:rPr lang="en-GB" sz="1200" dirty="0" smtClean="0"/>
                <a:t>bad</a:t>
              </a:r>
              <a:endParaRPr lang="en-GB" sz="1200" dirty="0"/>
            </a:p>
          </p:txBody>
        </p:sp>
      </p:grpSp>
      <p:sp>
        <p:nvSpPr>
          <p:cNvPr id="14" name="Textfeld 13"/>
          <p:cNvSpPr txBox="1"/>
          <p:nvPr/>
        </p:nvSpPr>
        <p:spPr>
          <a:xfrm>
            <a:off x="7498757" y="2514600"/>
            <a:ext cx="1111843" cy="276999"/>
          </a:xfrm>
          <a:prstGeom prst="rect">
            <a:avLst/>
          </a:prstGeom>
          <a:noFill/>
        </p:spPr>
        <p:txBody>
          <a:bodyPr wrap="none" rtlCol="0">
            <a:spAutoFit/>
          </a:bodyPr>
          <a:lstStyle/>
          <a:p>
            <a:r>
              <a:rPr lang="en-GB" sz="1200" dirty="0" smtClean="0"/>
              <a:t>Status of rivers</a:t>
            </a:r>
            <a:endParaRPr lang="en-GB" sz="1200" dirty="0"/>
          </a:p>
        </p:txBody>
      </p:sp>
      <p:grpSp>
        <p:nvGrpSpPr>
          <p:cNvPr id="13" name="Gruppieren 12"/>
          <p:cNvGrpSpPr/>
          <p:nvPr/>
        </p:nvGrpSpPr>
        <p:grpSpPr>
          <a:xfrm>
            <a:off x="7721289" y="4752201"/>
            <a:ext cx="1346511" cy="886599"/>
            <a:chOff x="7741570" y="4447401"/>
            <a:chExt cx="1346511" cy="886599"/>
          </a:xfrm>
        </p:grpSpPr>
        <p:pic>
          <p:nvPicPr>
            <p:cNvPr id="16" name="Grafik 15"/>
            <p:cNvPicPr>
              <a:picLocks noChangeAspect="1"/>
            </p:cNvPicPr>
            <p:nvPr/>
          </p:nvPicPr>
          <p:blipFill rotWithShape="1">
            <a:blip r:embed="rId2">
              <a:extLst>
                <a:ext uri="{28A0092B-C50C-407E-A947-70E740481C1C}">
                  <a14:useLocalDpi xmlns:a14="http://schemas.microsoft.com/office/drawing/2010/main" val="0"/>
                </a:ext>
              </a:extLst>
            </a:blip>
            <a:srcRect l="68291" t="50389" r="27778" b="36722"/>
            <a:stretch/>
          </p:blipFill>
          <p:spPr>
            <a:xfrm>
              <a:off x="7741570" y="4450080"/>
              <a:ext cx="312726" cy="883920"/>
            </a:xfrm>
            <a:prstGeom prst="rect">
              <a:avLst/>
            </a:prstGeom>
          </p:spPr>
        </p:pic>
        <p:sp>
          <p:nvSpPr>
            <p:cNvPr id="17" name="Textfeld 16"/>
            <p:cNvSpPr txBox="1"/>
            <p:nvPr/>
          </p:nvSpPr>
          <p:spPr>
            <a:xfrm>
              <a:off x="7959472" y="4447401"/>
              <a:ext cx="499432" cy="276999"/>
            </a:xfrm>
            <a:prstGeom prst="rect">
              <a:avLst/>
            </a:prstGeom>
            <a:noFill/>
          </p:spPr>
          <p:txBody>
            <a:bodyPr wrap="none" rtlCol="0">
              <a:spAutoFit/>
            </a:bodyPr>
            <a:lstStyle/>
            <a:p>
              <a:r>
                <a:rPr lang="en-GB" sz="1200" dirty="0" smtClean="0"/>
                <a:t>good</a:t>
              </a:r>
              <a:endParaRPr lang="en-GB" sz="1200" dirty="0"/>
            </a:p>
          </p:txBody>
        </p:sp>
        <p:sp>
          <p:nvSpPr>
            <p:cNvPr id="18" name="Textfeld 17"/>
            <p:cNvSpPr txBox="1"/>
            <p:nvPr/>
          </p:nvSpPr>
          <p:spPr>
            <a:xfrm>
              <a:off x="7936612" y="4747260"/>
              <a:ext cx="1151469" cy="276999"/>
            </a:xfrm>
            <a:prstGeom prst="rect">
              <a:avLst/>
            </a:prstGeom>
            <a:noFill/>
          </p:spPr>
          <p:txBody>
            <a:bodyPr wrap="none" rtlCol="0">
              <a:spAutoFit/>
            </a:bodyPr>
            <a:lstStyle/>
            <a:p>
              <a:r>
                <a:rPr lang="en-GB" sz="1200" dirty="0"/>
                <a:t>m</a:t>
              </a:r>
              <a:r>
                <a:rPr lang="en-GB" sz="1200" dirty="0" smtClean="0"/>
                <a:t>oderate/poor</a:t>
              </a:r>
              <a:endParaRPr lang="en-GB" sz="1200" dirty="0"/>
            </a:p>
          </p:txBody>
        </p:sp>
        <p:sp>
          <p:nvSpPr>
            <p:cNvPr id="19" name="Textfeld 18"/>
            <p:cNvSpPr txBox="1"/>
            <p:nvPr/>
          </p:nvSpPr>
          <p:spPr>
            <a:xfrm>
              <a:off x="7936612" y="5026521"/>
              <a:ext cx="621389" cy="276999"/>
            </a:xfrm>
            <a:prstGeom prst="rect">
              <a:avLst/>
            </a:prstGeom>
            <a:noFill/>
          </p:spPr>
          <p:txBody>
            <a:bodyPr wrap="none" rtlCol="0">
              <a:spAutoFit/>
            </a:bodyPr>
            <a:lstStyle/>
            <a:p>
              <a:r>
                <a:rPr lang="en-GB" sz="1200" dirty="0"/>
                <a:t>n</a:t>
              </a:r>
              <a:r>
                <a:rPr lang="en-GB" sz="1200" dirty="0" smtClean="0"/>
                <a:t>o info</a:t>
              </a:r>
              <a:endParaRPr lang="en-GB" sz="1200" dirty="0"/>
            </a:p>
          </p:txBody>
        </p:sp>
      </p:grpSp>
      <p:sp>
        <p:nvSpPr>
          <p:cNvPr id="23" name="Textfeld 22"/>
          <p:cNvSpPr txBox="1"/>
          <p:nvPr/>
        </p:nvSpPr>
        <p:spPr>
          <a:xfrm>
            <a:off x="7607229" y="4498032"/>
            <a:ext cx="1286891" cy="276999"/>
          </a:xfrm>
          <a:prstGeom prst="rect">
            <a:avLst/>
          </a:prstGeom>
          <a:noFill/>
        </p:spPr>
        <p:txBody>
          <a:bodyPr wrap="none" rtlCol="0">
            <a:spAutoFit/>
          </a:bodyPr>
          <a:lstStyle/>
          <a:p>
            <a:r>
              <a:rPr lang="en-GB" sz="1200" dirty="0" smtClean="0"/>
              <a:t>Potential of rivers</a:t>
            </a:r>
            <a:endParaRPr lang="en-GB" sz="1200" dirty="0"/>
          </a:p>
        </p:txBody>
      </p:sp>
      <p:sp>
        <p:nvSpPr>
          <p:cNvPr id="20" name="Textfeld 19"/>
          <p:cNvSpPr txBox="1"/>
          <p:nvPr/>
        </p:nvSpPr>
        <p:spPr>
          <a:xfrm>
            <a:off x="1554298" y="5140404"/>
            <a:ext cx="2067361" cy="369332"/>
          </a:xfrm>
          <a:prstGeom prst="rect">
            <a:avLst/>
          </a:prstGeom>
          <a:noFill/>
        </p:spPr>
        <p:txBody>
          <a:bodyPr wrap="none" rtlCol="0">
            <a:spAutoFit/>
          </a:bodyPr>
          <a:lstStyle/>
          <a:p>
            <a:r>
              <a:rPr lang="en-GB" dirty="0"/>
              <a:t>14.04.2019</a:t>
            </a:r>
            <a:r>
              <a:rPr lang="en-GB" dirty="0">
                <a:solidFill>
                  <a:schemeClr val="dk1"/>
                </a:solidFill>
              </a:rPr>
              <a:t> (Report</a:t>
            </a:r>
            <a:r>
              <a:rPr lang="en-GB" dirty="0" smtClean="0">
                <a:solidFill>
                  <a:schemeClr val="dk1"/>
                </a:solidFill>
              </a:rPr>
              <a:t>)</a:t>
            </a:r>
            <a:endParaRPr lang="de-AT" sz="8000" b="1" dirty="0">
              <a:solidFill>
                <a:srgbClr val="00B050"/>
              </a:solidFill>
              <a:latin typeface="Wingdings 2" panose="05020102010507070707" pitchFamily="18" charset="2"/>
            </a:endParaRPr>
          </a:p>
        </p:txBody>
      </p:sp>
      <p:sp>
        <p:nvSpPr>
          <p:cNvPr id="21" name="Rechteck 20"/>
          <p:cNvSpPr/>
          <p:nvPr/>
        </p:nvSpPr>
        <p:spPr>
          <a:xfrm>
            <a:off x="3204717" y="5140404"/>
            <a:ext cx="833883" cy="1107996"/>
          </a:xfrm>
          <a:prstGeom prst="rect">
            <a:avLst/>
          </a:prstGeom>
        </p:spPr>
        <p:txBody>
          <a:bodyPr wrap="none">
            <a:spAutoFit/>
          </a:bodyPr>
          <a:lstStyle/>
          <a:p>
            <a:r>
              <a:rPr lang="de-AT" sz="6600" b="1" dirty="0">
                <a:solidFill>
                  <a:srgbClr val="00B050"/>
                </a:solidFill>
                <a:latin typeface="Wingdings 2" panose="05020102010507070707" pitchFamily="18" charset="2"/>
              </a:rPr>
              <a:t>P</a:t>
            </a:r>
            <a:endParaRPr lang="de-AT" sz="6600" dirty="0"/>
          </a:p>
        </p:txBody>
      </p:sp>
    </p:spTree>
    <p:extLst>
      <p:ext uri="{BB962C8B-B14F-4D97-AF65-F5344CB8AC3E}">
        <p14:creationId xmlns:p14="http://schemas.microsoft.com/office/powerpoint/2010/main" val="424732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800" dirty="0"/>
              <a:t>1.3 </a:t>
            </a:r>
            <a:r>
              <a:rPr lang="en-GB" sz="2800" dirty="0" smtClean="0"/>
              <a:t>Analysis </a:t>
            </a:r>
            <a:r>
              <a:rPr lang="en-GB" sz="2800" dirty="0"/>
              <a:t>of existing curricula related to WRM in both EU and WB partner countries</a:t>
            </a:r>
          </a:p>
        </p:txBody>
      </p:sp>
      <p:sp>
        <p:nvSpPr>
          <p:cNvPr id="3" name="Inhaltsplatzhalter 2"/>
          <p:cNvSpPr>
            <a:spLocks noGrp="1"/>
          </p:cNvSpPr>
          <p:nvPr>
            <p:ph idx="1"/>
          </p:nvPr>
        </p:nvSpPr>
        <p:spPr>
          <a:xfrm>
            <a:off x="457200" y="1828800"/>
            <a:ext cx="4724400" cy="1981199"/>
          </a:xfrm>
        </p:spPr>
        <p:txBody>
          <a:bodyPr>
            <a:normAutofit/>
          </a:bodyPr>
          <a:lstStyle/>
          <a:p>
            <a:r>
              <a:rPr lang="en-GB" sz="1800" dirty="0" smtClean="0"/>
              <a:t>Comparative analysis </a:t>
            </a:r>
            <a:br>
              <a:rPr lang="en-GB" sz="1800" dirty="0" smtClean="0"/>
            </a:br>
            <a:r>
              <a:rPr lang="en-GB" sz="1800" dirty="0" smtClean="0"/>
              <a:t>of structure and model of EU/WB curricula</a:t>
            </a:r>
          </a:p>
          <a:p>
            <a:endParaRPr lang="en-GB" sz="1800" dirty="0" smtClean="0"/>
          </a:p>
          <a:p>
            <a:r>
              <a:rPr lang="en-GB" sz="1800" dirty="0"/>
              <a:t>Definition of needs </a:t>
            </a:r>
            <a:br>
              <a:rPr lang="en-GB" sz="1800" dirty="0"/>
            </a:br>
            <a:r>
              <a:rPr lang="en-GB" sz="1800" dirty="0"/>
              <a:t>of existing study </a:t>
            </a:r>
            <a:r>
              <a:rPr lang="en-GB" sz="1800" dirty="0" smtClean="0"/>
              <a:t>programmes</a:t>
            </a:r>
          </a:p>
          <a:p>
            <a:endParaRPr lang="en-GB" sz="1800" dirty="0" smtClean="0"/>
          </a:p>
          <a:p>
            <a:endParaRPr lang="en-GB" sz="1800" dirty="0"/>
          </a:p>
        </p:txBody>
      </p:sp>
      <p:graphicFrame>
        <p:nvGraphicFramePr>
          <p:cNvPr id="4" name="Tabelle 3"/>
          <p:cNvGraphicFramePr>
            <a:graphicFrameLocks noGrp="1"/>
          </p:cNvGraphicFramePr>
          <p:nvPr>
            <p:extLst>
              <p:ext uri="{D42A27DB-BD31-4B8C-83A1-F6EECF244321}">
                <p14:modId xmlns:p14="http://schemas.microsoft.com/office/powerpoint/2010/main" val="1203102148"/>
              </p:ext>
            </p:extLst>
          </p:nvPr>
        </p:nvGraphicFramePr>
        <p:xfrm>
          <a:off x="381000" y="3886200"/>
          <a:ext cx="8305801" cy="2054544"/>
        </p:xfrm>
        <a:graphic>
          <a:graphicData uri="http://schemas.openxmlformats.org/drawingml/2006/table">
            <a:tbl>
              <a:tblPr firstRow="1" firstCol="1" bandRow="1">
                <a:tableStyleId>{5C22544A-7EE6-4342-B048-85BDC9FD1C3A}</a:tableStyleId>
              </a:tblPr>
              <a:tblGrid>
                <a:gridCol w="2791960"/>
                <a:gridCol w="1594541"/>
                <a:gridCol w="3919300"/>
              </a:tblGrid>
              <a:tr h="0">
                <a:tc>
                  <a:txBody>
                    <a:bodyPr/>
                    <a:lstStyle/>
                    <a:p>
                      <a:pPr algn="ctr">
                        <a:lnSpc>
                          <a:spcPct val="107000"/>
                        </a:lnSpc>
                        <a:spcAft>
                          <a:spcPts val="0"/>
                        </a:spcAft>
                      </a:pPr>
                      <a:r>
                        <a:rPr lang="en-GB" sz="1400" dirty="0">
                          <a:effectLst/>
                        </a:rPr>
                        <a:t>Master´s programme</a:t>
                      </a:r>
                      <a:endParaRPr lang="en-GB" sz="14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Academic degree</a:t>
                      </a:r>
                      <a:endParaRPr lang="en-GB" sz="140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400">
                          <a:effectLst/>
                        </a:rPr>
                        <a:t>University</a:t>
                      </a:r>
                      <a:endParaRPr lang="en-GB" sz="140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400">
                          <a:effectLst/>
                        </a:rPr>
                        <a:t>Civil Engineering and Water Management</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MSc</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University of Natural Resources and Life Sciences, Vienna</a:t>
                      </a:r>
                      <a:endParaRPr lang="en-GB" sz="140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400">
                          <a:effectLst/>
                        </a:rPr>
                        <a:t>Alpine Natural Dangers / Watershed Regulation</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MSc</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University of Natural Resources and Life Sciences, Vienna</a:t>
                      </a:r>
                      <a:endParaRPr lang="en-GB" sz="140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400">
                          <a:effectLst/>
                        </a:rPr>
                        <a:t>Geotechnical and Hydraulic Engineering</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MSc</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Graz University of Technology</a:t>
                      </a:r>
                      <a:endParaRPr lang="en-GB" sz="140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400">
                          <a:effectLst/>
                        </a:rPr>
                        <a:t>Civil Engineering</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MSc</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Vienna University of Technology</a:t>
                      </a:r>
                      <a:endParaRPr lang="en-GB" sz="1400">
                        <a:effectLst/>
                        <a:latin typeface="Calibri"/>
                        <a:ea typeface="Calibri"/>
                        <a:cs typeface="Times New Roman"/>
                      </a:endParaRPr>
                    </a:p>
                  </a:txBody>
                  <a:tcPr marL="68580" marR="68580" marT="0" marB="0"/>
                </a:tc>
              </a:tr>
              <a:tr h="0">
                <a:tc>
                  <a:txBody>
                    <a:bodyPr/>
                    <a:lstStyle/>
                    <a:p>
                      <a:pPr>
                        <a:lnSpc>
                          <a:spcPct val="107000"/>
                        </a:lnSpc>
                        <a:spcAft>
                          <a:spcPts val="0"/>
                        </a:spcAft>
                      </a:pPr>
                      <a:r>
                        <a:rPr lang="en-GB" sz="1400">
                          <a:effectLst/>
                        </a:rPr>
                        <a:t>Environmental Engineering</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a:effectLst/>
                        </a:rPr>
                        <a:t>MSc</a:t>
                      </a:r>
                      <a:endParaRPr lang="en-GB" sz="1400">
                        <a:effectLst/>
                        <a:latin typeface="Calibri"/>
                        <a:ea typeface="Calibri"/>
                        <a:cs typeface="Times New Roman"/>
                      </a:endParaRPr>
                    </a:p>
                  </a:txBody>
                  <a:tcPr marL="68580" marR="68580" marT="0" marB="0"/>
                </a:tc>
                <a:tc>
                  <a:txBody>
                    <a:bodyPr/>
                    <a:lstStyle/>
                    <a:p>
                      <a:pPr>
                        <a:lnSpc>
                          <a:spcPct val="107000"/>
                        </a:lnSpc>
                        <a:spcAft>
                          <a:spcPts val="0"/>
                        </a:spcAft>
                      </a:pPr>
                      <a:r>
                        <a:rPr lang="en-GB" sz="1400" dirty="0">
                          <a:effectLst/>
                        </a:rPr>
                        <a:t>University of Innsbruck</a:t>
                      </a:r>
                      <a:endParaRPr lang="en-GB" sz="1400" dirty="0">
                        <a:effectLst/>
                        <a:latin typeface="Calibri"/>
                        <a:ea typeface="Calibri"/>
                        <a:cs typeface="Times New Roman"/>
                      </a:endParaRPr>
                    </a:p>
                  </a:txBody>
                  <a:tcPr marL="68580" marR="68580" marT="0" marB="0"/>
                </a:tc>
              </a:tr>
            </a:tbl>
          </a:graphicData>
        </a:graphic>
      </p:graphicFrame>
      <p:sp>
        <p:nvSpPr>
          <p:cNvPr id="9" name="Inhaltsplatzhalter 2"/>
          <p:cNvSpPr txBox="1">
            <a:spLocks/>
          </p:cNvSpPr>
          <p:nvPr/>
        </p:nvSpPr>
        <p:spPr>
          <a:xfrm>
            <a:off x="5029200" y="1828800"/>
            <a:ext cx="3733800" cy="1981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List of EU curricula </a:t>
            </a:r>
            <a:br>
              <a:rPr lang="en-GB" sz="1800" dirty="0" smtClean="0"/>
            </a:br>
            <a:r>
              <a:rPr lang="en-GB" sz="1800" dirty="0" smtClean="0"/>
              <a:t>(Catalogue of Courses)</a:t>
            </a:r>
            <a:br>
              <a:rPr lang="en-GB" sz="1800" dirty="0" smtClean="0"/>
            </a:br>
            <a:r>
              <a:rPr lang="en-GB" sz="1800" dirty="0" smtClean="0"/>
              <a:t>including teaching methods </a:t>
            </a:r>
            <a:br>
              <a:rPr lang="en-GB" sz="1800" dirty="0" smtClean="0"/>
            </a:br>
            <a:r>
              <a:rPr lang="en-GB" sz="1800" dirty="0" smtClean="0"/>
              <a:t>and laboratory equipment</a:t>
            </a:r>
          </a:p>
          <a:p>
            <a:endParaRPr lang="en-GB" sz="1800" dirty="0" smtClean="0"/>
          </a:p>
          <a:p>
            <a:endParaRPr lang="en-GB" sz="1800" dirty="0"/>
          </a:p>
        </p:txBody>
      </p:sp>
      <p:sp>
        <p:nvSpPr>
          <p:cNvPr id="10" name="Textfeld 9"/>
          <p:cNvSpPr txBox="1"/>
          <p:nvPr/>
        </p:nvSpPr>
        <p:spPr>
          <a:xfrm>
            <a:off x="457200" y="3579166"/>
            <a:ext cx="3163558" cy="276999"/>
          </a:xfrm>
          <a:prstGeom prst="rect">
            <a:avLst/>
          </a:prstGeom>
          <a:noFill/>
        </p:spPr>
        <p:txBody>
          <a:bodyPr wrap="none" rtlCol="0">
            <a:spAutoFit/>
          </a:bodyPr>
          <a:lstStyle/>
          <a:p>
            <a:r>
              <a:rPr lang="de-AT" sz="1200" dirty="0" smtClean="0"/>
              <a:t>Table: </a:t>
            </a:r>
            <a:r>
              <a:rPr lang="en-GB" sz="1200" dirty="0"/>
              <a:t>Relevant master´s </a:t>
            </a:r>
            <a:r>
              <a:rPr lang="en-GB" sz="1200" dirty="0" smtClean="0"/>
              <a:t>programmes </a:t>
            </a:r>
            <a:r>
              <a:rPr lang="en-GB" sz="1200" dirty="0"/>
              <a:t>in Austria</a:t>
            </a:r>
            <a:endParaRPr lang="de-AT" sz="1200" dirty="0"/>
          </a:p>
        </p:txBody>
      </p:sp>
      <p:sp>
        <p:nvSpPr>
          <p:cNvPr id="11" name="Textfeld 10"/>
          <p:cNvSpPr txBox="1"/>
          <p:nvPr/>
        </p:nvSpPr>
        <p:spPr>
          <a:xfrm>
            <a:off x="5893381" y="3302167"/>
            <a:ext cx="2067361" cy="369332"/>
          </a:xfrm>
          <a:prstGeom prst="rect">
            <a:avLst/>
          </a:prstGeom>
          <a:solidFill>
            <a:srgbClr val="FFC000"/>
          </a:solidFill>
        </p:spPr>
        <p:txBody>
          <a:bodyPr wrap="none" rtlCol="0">
            <a:spAutoFit/>
          </a:bodyPr>
          <a:lstStyle/>
          <a:p>
            <a:r>
              <a:rPr lang="en-GB" dirty="0" smtClean="0"/>
              <a:t>14.05.2019</a:t>
            </a:r>
            <a:r>
              <a:rPr lang="en-GB" dirty="0" smtClean="0">
                <a:solidFill>
                  <a:schemeClr val="dk1"/>
                </a:solidFill>
              </a:rPr>
              <a:t> </a:t>
            </a:r>
            <a:r>
              <a:rPr lang="en-GB" dirty="0">
                <a:solidFill>
                  <a:schemeClr val="dk1"/>
                </a:solidFill>
              </a:rPr>
              <a:t>(Report</a:t>
            </a:r>
            <a:r>
              <a:rPr lang="en-GB" dirty="0" smtClean="0">
                <a:solidFill>
                  <a:schemeClr val="dk1"/>
                </a:solidFill>
              </a:rPr>
              <a:t>)</a:t>
            </a:r>
            <a:endParaRPr lang="de-AT" sz="8000" b="1" dirty="0">
              <a:solidFill>
                <a:srgbClr val="00B050"/>
              </a:solidFill>
              <a:latin typeface="Wingdings 2" panose="05020102010507070707" pitchFamily="18" charset="2"/>
            </a:endParaRPr>
          </a:p>
        </p:txBody>
      </p:sp>
    </p:spTree>
    <p:extLst>
      <p:ext uri="{BB962C8B-B14F-4D97-AF65-F5344CB8AC3E}">
        <p14:creationId xmlns:p14="http://schemas.microsoft.com/office/powerpoint/2010/main" val="258161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a:blip r:embed="rId2" cstate="print">
            <a:extLst>
              <a:ext uri="{28A0092B-C50C-407E-A947-70E740481C1C}">
                <a14:useLocalDpi xmlns:a14="http://schemas.microsoft.com/office/drawing/2010/main" val="0"/>
              </a:ext>
            </a:extLst>
          </a:blip>
          <a:stretch>
            <a:fillRect/>
          </a:stretch>
        </p:blipFill>
        <p:spPr>
          <a:xfrm>
            <a:off x="5486400" y="3991977"/>
            <a:ext cx="2853690" cy="1844675"/>
          </a:xfrm>
          <a:prstGeom prst="rect">
            <a:avLst/>
          </a:prstGeom>
        </p:spPr>
      </p:pic>
      <p:sp>
        <p:nvSpPr>
          <p:cNvPr id="2" name="Titel 1"/>
          <p:cNvSpPr>
            <a:spLocks noGrp="1"/>
          </p:cNvSpPr>
          <p:nvPr>
            <p:ph type="title"/>
          </p:nvPr>
        </p:nvSpPr>
        <p:spPr>
          <a:xfrm>
            <a:off x="457200" y="990600"/>
            <a:ext cx="8229600" cy="838200"/>
          </a:xfrm>
        </p:spPr>
        <p:txBody>
          <a:bodyPr>
            <a:noAutofit/>
          </a:bodyPr>
          <a:lstStyle/>
          <a:p>
            <a:r>
              <a:rPr lang="en-GB" sz="2800" dirty="0"/>
              <a:t>1.4 Identification of needed laboratory resources in WB HEIs and alignment with formed EU HEIs WRM laboratory equipment list</a:t>
            </a:r>
          </a:p>
        </p:txBody>
      </p:sp>
      <p:sp>
        <p:nvSpPr>
          <p:cNvPr id="3" name="Inhaltsplatzhalter 2"/>
          <p:cNvSpPr>
            <a:spLocks noGrp="1"/>
          </p:cNvSpPr>
          <p:nvPr>
            <p:ph idx="1"/>
          </p:nvPr>
        </p:nvSpPr>
        <p:spPr>
          <a:xfrm>
            <a:off x="457200" y="2209800"/>
            <a:ext cx="8229600" cy="3916363"/>
          </a:xfrm>
        </p:spPr>
        <p:txBody>
          <a:bodyPr>
            <a:normAutofit/>
          </a:bodyPr>
          <a:lstStyle/>
          <a:p>
            <a:r>
              <a:rPr lang="en-GB" sz="2400" dirty="0"/>
              <a:t>Specification of </a:t>
            </a:r>
          </a:p>
          <a:p>
            <a:pPr lvl="1"/>
            <a:r>
              <a:rPr lang="en-GB" sz="2000" dirty="0"/>
              <a:t>Laboratory equipment list</a:t>
            </a:r>
          </a:p>
          <a:p>
            <a:pPr lvl="1"/>
            <a:r>
              <a:rPr lang="en-GB" sz="2000" dirty="0"/>
              <a:t>Software</a:t>
            </a:r>
          </a:p>
          <a:p>
            <a:pPr lvl="1"/>
            <a:r>
              <a:rPr lang="en-GB" sz="2000" dirty="0" smtClean="0"/>
              <a:t>Literature</a:t>
            </a:r>
            <a:endParaRPr lang="en-GB" sz="2400" dirty="0" smtClean="0"/>
          </a:p>
          <a:p>
            <a:r>
              <a:rPr lang="en-GB" sz="2400" dirty="0" smtClean="0"/>
              <a:t>Prerequisite for </a:t>
            </a:r>
            <a:br>
              <a:rPr lang="en-GB" sz="2400" dirty="0" smtClean="0"/>
            </a:br>
            <a:r>
              <a:rPr lang="en-GB" sz="2400" dirty="0" smtClean="0"/>
              <a:t>public procurement </a:t>
            </a:r>
            <a:br>
              <a:rPr lang="en-GB" sz="2400" dirty="0" smtClean="0"/>
            </a:br>
            <a:r>
              <a:rPr lang="en-GB" sz="2400" dirty="0" smtClean="0"/>
              <a:t>procedures execution</a:t>
            </a:r>
            <a:endParaRPr lang="en-GB" sz="2000" dirty="0" smtClean="0"/>
          </a:p>
        </p:txBody>
      </p:sp>
      <p:pic>
        <p:nvPicPr>
          <p:cNvPr id="6" name="Grafik 5"/>
          <p:cNvPicPr/>
          <p:nvPr/>
        </p:nvPicPr>
        <p:blipFill>
          <a:blip r:embed="rId3" cstate="print">
            <a:extLst>
              <a:ext uri="{28A0092B-C50C-407E-A947-70E740481C1C}">
                <a14:useLocalDpi xmlns:a14="http://schemas.microsoft.com/office/drawing/2010/main" val="0"/>
              </a:ext>
            </a:extLst>
          </a:blip>
          <a:stretch>
            <a:fillRect/>
          </a:stretch>
        </p:blipFill>
        <p:spPr>
          <a:xfrm>
            <a:off x="6603980" y="1828800"/>
            <a:ext cx="1783080" cy="1828800"/>
          </a:xfrm>
          <a:prstGeom prst="rect">
            <a:avLst/>
          </a:prstGeom>
        </p:spPr>
      </p:pic>
      <p:sp>
        <p:nvSpPr>
          <p:cNvPr id="8" name="Textfeld 7"/>
          <p:cNvSpPr txBox="1"/>
          <p:nvPr/>
        </p:nvSpPr>
        <p:spPr>
          <a:xfrm>
            <a:off x="5638800" y="5590401"/>
            <a:ext cx="3075009" cy="276999"/>
          </a:xfrm>
          <a:prstGeom prst="rect">
            <a:avLst/>
          </a:prstGeom>
          <a:noFill/>
        </p:spPr>
        <p:txBody>
          <a:bodyPr wrap="none" rtlCol="0">
            <a:spAutoFit/>
          </a:bodyPr>
          <a:lstStyle/>
          <a:p>
            <a:r>
              <a:rPr lang="de-AT" sz="1200" dirty="0" err="1" smtClean="0"/>
              <a:t>Figure</a:t>
            </a:r>
            <a:r>
              <a:rPr lang="de-AT" sz="1200" dirty="0" smtClean="0"/>
              <a:t>: </a:t>
            </a:r>
            <a:r>
              <a:rPr lang="de-AT" sz="1200" dirty="0" err="1" smtClean="0"/>
              <a:t>Water</a:t>
            </a:r>
            <a:r>
              <a:rPr lang="de-AT" sz="1200" dirty="0" smtClean="0"/>
              <a:t> </a:t>
            </a:r>
            <a:r>
              <a:rPr lang="de-AT" sz="1200" dirty="0" err="1" smtClean="0"/>
              <a:t>treatment</a:t>
            </a:r>
            <a:r>
              <a:rPr lang="de-AT" sz="1200" dirty="0" smtClean="0"/>
              <a:t> – </a:t>
            </a:r>
            <a:r>
              <a:rPr lang="de-AT" sz="1200" dirty="0" err="1" smtClean="0"/>
              <a:t>Mechanical</a:t>
            </a:r>
            <a:r>
              <a:rPr lang="de-AT" sz="1200" dirty="0" smtClean="0"/>
              <a:t> </a:t>
            </a:r>
            <a:r>
              <a:rPr lang="de-AT" sz="1200" dirty="0" err="1" smtClean="0"/>
              <a:t>process</a:t>
            </a:r>
            <a:endParaRPr lang="de-AT" sz="1200" dirty="0"/>
          </a:p>
        </p:txBody>
      </p:sp>
      <p:sp>
        <p:nvSpPr>
          <p:cNvPr id="9" name="Textfeld 8"/>
          <p:cNvSpPr txBox="1"/>
          <p:nvPr/>
        </p:nvSpPr>
        <p:spPr>
          <a:xfrm>
            <a:off x="6634687" y="3519100"/>
            <a:ext cx="1823513" cy="276999"/>
          </a:xfrm>
          <a:prstGeom prst="rect">
            <a:avLst/>
          </a:prstGeom>
          <a:noFill/>
        </p:spPr>
        <p:txBody>
          <a:bodyPr wrap="none" rtlCol="0">
            <a:spAutoFit/>
          </a:bodyPr>
          <a:lstStyle/>
          <a:p>
            <a:r>
              <a:rPr lang="de-AT" sz="1200" dirty="0" err="1" smtClean="0"/>
              <a:t>Figure</a:t>
            </a:r>
            <a:r>
              <a:rPr lang="de-AT" sz="1200" dirty="0" smtClean="0"/>
              <a:t>: Open </a:t>
            </a:r>
            <a:r>
              <a:rPr lang="de-AT" sz="1200" dirty="0" err="1" smtClean="0"/>
              <a:t>channel</a:t>
            </a:r>
            <a:r>
              <a:rPr lang="de-AT" sz="1200" dirty="0" smtClean="0"/>
              <a:t> </a:t>
            </a:r>
            <a:r>
              <a:rPr lang="de-AT" sz="1200" dirty="0" err="1" smtClean="0"/>
              <a:t>flow</a:t>
            </a:r>
            <a:endParaRPr lang="de-AT" sz="1200" dirty="0"/>
          </a:p>
        </p:txBody>
      </p:sp>
      <p:pic>
        <p:nvPicPr>
          <p:cNvPr id="10" name="Grafik 9"/>
          <p:cNvPicPr/>
          <p:nvPr/>
        </p:nvPicPr>
        <p:blipFill>
          <a:blip r:embed="rId4" cstate="print">
            <a:extLst>
              <a:ext uri="{28A0092B-C50C-407E-A947-70E740481C1C}">
                <a14:useLocalDpi xmlns:a14="http://schemas.microsoft.com/office/drawing/2010/main" val="0"/>
              </a:ext>
            </a:extLst>
          </a:blip>
          <a:stretch>
            <a:fillRect/>
          </a:stretch>
        </p:blipFill>
        <p:spPr>
          <a:xfrm>
            <a:off x="3657600" y="2439670"/>
            <a:ext cx="2597150" cy="1675130"/>
          </a:xfrm>
          <a:prstGeom prst="rect">
            <a:avLst/>
          </a:prstGeom>
        </p:spPr>
      </p:pic>
      <p:sp>
        <p:nvSpPr>
          <p:cNvPr id="11" name="Textfeld 10"/>
          <p:cNvSpPr txBox="1"/>
          <p:nvPr/>
        </p:nvSpPr>
        <p:spPr>
          <a:xfrm>
            <a:off x="4080207" y="4133501"/>
            <a:ext cx="1482393" cy="276999"/>
          </a:xfrm>
          <a:prstGeom prst="rect">
            <a:avLst/>
          </a:prstGeom>
          <a:noFill/>
        </p:spPr>
        <p:txBody>
          <a:bodyPr wrap="none" rtlCol="0">
            <a:spAutoFit/>
          </a:bodyPr>
          <a:lstStyle/>
          <a:p>
            <a:r>
              <a:rPr lang="de-AT" sz="1200" dirty="0" err="1" smtClean="0"/>
              <a:t>Figure</a:t>
            </a:r>
            <a:r>
              <a:rPr lang="de-AT" sz="1200" dirty="0" smtClean="0"/>
              <a:t>: </a:t>
            </a:r>
            <a:r>
              <a:rPr lang="de-AT" sz="1200" dirty="0" err="1" smtClean="0"/>
              <a:t>Seepage</a:t>
            </a:r>
            <a:r>
              <a:rPr lang="de-AT" sz="1200" dirty="0" smtClean="0"/>
              <a:t> </a:t>
            </a:r>
            <a:r>
              <a:rPr lang="de-AT" sz="1200" dirty="0" err="1" smtClean="0"/>
              <a:t>flow</a:t>
            </a:r>
            <a:endParaRPr lang="de-AT" sz="1200" dirty="0"/>
          </a:p>
        </p:txBody>
      </p:sp>
      <p:sp>
        <p:nvSpPr>
          <p:cNvPr id="12" name="Textfeld 11"/>
          <p:cNvSpPr txBox="1"/>
          <p:nvPr/>
        </p:nvSpPr>
        <p:spPr>
          <a:xfrm>
            <a:off x="1554298" y="5140404"/>
            <a:ext cx="2067361" cy="369332"/>
          </a:xfrm>
          <a:prstGeom prst="rect">
            <a:avLst/>
          </a:prstGeom>
          <a:noFill/>
        </p:spPr>
        <p:txBody>
          <a:bodyPr wrap="none" rtlCol="0">
            <a:spAutoFit/>
          </a:bodyPr>
          <a:lstStyle/>
          <a:p>
            <a:r>
              <a:rPr lang="en-GB" dirty="0" smtClean="0"/>
              <a:t>14.03.2019</a:t>
            </a:r>
            <a:r>
              <a:rPr lang="en-GB" dirty="0" smtClean="0">
                <a:solidFill>
                  <a:schemeClr val="dk1"/>
                </a:solidFill>
              </a:rPr>
              <a:t> </a:t>
            </a:r>
            <a:r>
              <a:rPr lang="en-GB" dirty="0">
                <a:solidFill>
                  <a:schemeClr val="dk1"/>
                </a:solidFill>
              </a:rPr>
              <a:t>(Report</a:t>
            </a:r>
            <a:r>
              <a:rPr lang="en-GB" dirty="0" smtClean="0">
                <a:solidFill>
                  <a:schemeClr val="dk1"/>
                </a:solidFill>
              </a:rPr>
              <a:t>)</a:t>
            </a:r>
            <a:endParaRPr lang="de-AT" sz="8000" b="1" dirty="0">
              <a:solidFill>
                <a:srgbClr val="00B050"/>
              </a:solidFill>
              <a:latin typeface="Wingdings 2" panose="05020102010507070707" pitchFamily="18" charset="2"/>
            </a:endParaRPr>
          </a:p>
        </p:txBody>
      </p:sp>
      <p:sp>
        <p:nvSpPr>
          <p:cNvPr id="13" name="Rechteck 12"/>
          <p:cNvSpPr/>
          <p:nvPr/>
        </p:nvSpPr>
        <p:spPr>
          <a:xfrm>
            <a:off x="3204717" y="5140404"/>
            <a:ext cx="833883" cy="1107996"/>
          </a:xfrm>
          <a:prstGeom prst="rect">
            <a:avLst/>
          </a:prstGeom>
        </p:spPr>
        <p:txBody>
          <a:bodyPr wrap="none">
            <a:spAutoFit/>
          </a:bodyPr>
          <a:lstStyle/>
          <a:p>
            <a:r>
              <a:rPr lang="de-AT" sz="6600" b="1" dirty="0">
                <a:solidFill>
                  <a:srgbClr val="00B050"/>
                </a:solidFill>
                <a:latin typeface="Wingdings 2" panose="05020102010507070707" pitchFamily="18" charset="2"/>
              </a:rPr>
              <a:t>P</a:t>
            </a:r>
            <a:endParaRPr lang="de-AT" sz="6600" dirty="0"/>
          </a:p>
        </p:txBody>
      </p:sp>
    </p:spTree>
    <p:extLst>
      <p:ext uri="{BB962C8B-B14F-4D97-AF65-F5344CB8AC3E}">
        <p14:creationId xmlns:p14="http://schemas.microsoft.com/office/powerpoint/2010/main" val="156342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16" y="3313509"/>
            <a:ext cx="2857500" cy="2628900"/>
          </a:xfrm>
          <a:prstGeom prst="rect">
            <a:avLst/>
          </a:prstGeom>
        </p:spPr>
      </p:pic>
      <p:sp>
        <p:nvSpPr>
          <p:cNvPr id="2" name="Titel 1"/>
          <p:cNvSpPr>
            <a:spLocks noGrp="1"/>
          </p:cNvSpPr>
          <p:nvPr>
            <p:ph type="title"/>
          </p:nvPr>
        </p:nvSpPr>
        <p:spPr>
          <a:xfrm>
            <a:off x="457200" y="990600"/>
            <a:ext cx="8229600" cy="838200"/>
          </a:xfrm>
        </p:spPr>
        <p:txBody>
          <a:bodyPr>
            <a:noAutofit/>
          </a:bodyPr>
          <a:lstStyle/>
          <a:p>
            <a:r>
              <a:rPr lang="en-GB" sz="2800" dirty="0"/>
              <a:t>1.5 Workshop on innovative practices in the EU water sector: barriers and opportunities</a:t>
            </a:r>
          </a:p>
        </p:txBody>
      </p:sp>
      <p:sp>
        <p:nvSpPr>
          <p:cNvPr id="3" name="Inhaltsplatzhalter 2"/>
          <p:cNvSpPr>
            <a:spLocks noGrp="1"/>
          </p:cNvSpPr>
          <p:nvPr>
            <p:ph idx="1"/>
          </p:nvPr>
        </p:nvSpPr>
        <p:spPr>
          <a:xfrm>
            <a:off x="457200" y="2209800"/>
            <a:ext cx="8229600" cy="3916363"/>
          </a:xfrm>
        </p:spPr>
        <p:txBody>
          <a:bodyPr>
            <a:normAutofit/>
          </a:bodyPr>
          <a:lstStyle/>
          <a:p>
            <a:r>
              <a:rPr lang="en-GB" sz="2400" dirty="0" smtClean="0"/>
              <a:t>Cooperation between educational sector </a:t>
            </a:r>
            <a:br>
              <a:rPr lang="en-GB" sz="2400" dirty="0" smtClean="0"/>
            </a:br>
            <a:r>
              <a:rPr lang="en-GB" sz="2400" dirty="0" smtClean="0"/>
              <a:t>and professional bodies</a:t>
            </a:r>
          </a:p>
          <a:p>
            <a:r>
              <a:rPr lang="en-GB" sz="2400" dirty="0" smtClean="0"/>
              <a:t>Engagement of water management professionals</a:t>
            </a:r>
            <a:endParaRPr lang="en-GB" sz="2400" dirty="0"/>
          </a:p>
          <a:p>
            <a:pPr lvl="1"/>
            <a:r>
              <a:rPr lang="en-GB" sz="2000" dirty="0" smtClean="0"/>
              <a:t>Educational topics</a:t>
            </a:r>
            <a:endParaRPr lang="en-GB" sz="2000" dirty="0"/>
          </a:p>
          <a:p>
            <a:pPr lvl="1"/>
            <a:r>
              <a:rPr lang="en-GB" sz="2000" dirty="0" smtClean="0"/>
              <a:t>Future incorporation in education</a:t>
            </a:r>
            <a:endParaRPr lang="en-GB" sz="2400" dirty="0" smtClean="0"/>
          </a:p>
        </p:txBody>
      </p:sp>
      <p:sp>
        <p:nvSpPr>
          <p:cNvPr id="4" name="Textfeld 3"/>
          <p:cNvSpPr txBox="1"/>
          <p:nvPr/>
        </p:nvSpPr>
        <p:spPr>
          <a:xfrm>
            <a:off x="6172200" y="5972889"/>
            <a:ext cx="1670650" cy="246221"/>
          </a:xfrm>
          <a:prstGeom prst="rect">
            <a:avLst/>
          </a:prstGeom>
          <a:noFill/>
        </p:spPr>
        <p:txBody>
          <a:bodyPr wrap="none" rtlCol="0">
            <a:spAutoFit/>
          </a:bodyPr>
          <a:lstStyle/>
          <a:p>
            <a:r>
              <a:rPr lang="de-AT" sz="1000" dirty="0" smtClean="0"/>
              <a:t>© </a:t>
            </a:r>
            <a:r>
              <a:rPr lang="de-AT" sz="1000" dirty="0" err="1" smtClean="0"/>
              <a:t>Interreg</a:t>
            </a:r>
            <a:r>
              <a:rPr lang="de-AT" sz="1000" dirty="0" smtClean="0"/>
              <a:t> </a:t>
            </a:r>
            <a:r>
              <a:rPr lang="de-AT" sz="1000" dirty="0" err="1" smtClean="0"/>
              <a:t>Slovenia</a:t>
            </a:r>
            <a:r>
              <a:rPr lang="de-AT" sz="1000" dirty="0" smtClean="0"/>
              <a:t> </a:t>
            </a:r>
            <a:r>
              <a:rPr lang="de-AT" sz="1000" dirty="0" smtClean="0"/>
              <a:t>- </a:t>
            </a:r>
            <a:r>
              <a:rPr lang="de-AT" sz="1000" dirty="0" smtClean="0"/>
              <a:t>Austria</a:t>
            </a:r>
            <a:endParaRPr lang="de-AT" sz="1000" dirty="0"/>
          </a:p>
        </p:txBody>
      </p:sp>
      <p:sp>
        <p:nvSpPr>
          <p:cNvPr id="6" name="Textfeld 5"/>
          <p:cNvSpPr txBox="1"/>
          <p:nvPr/>
        </p:nvSpPr>
        <p:spPr>
          <a:xfrm>
            <a:off x="2000396" y="5443182"/>
            <a:ext cx="2067361" cy="369332"/>
          </a:xfrm>
          <a:prstGeom prst="rect">
            <a:avLst/>
          </a:prstGeom>
          <a:noFill/>
        </p:spPr>
        <p:txBody>
          <a:bodyPr wrap="none" rtlCol="0">
            <a:spAutoFit/>
          </a:bodyPr>
          <a:lstStyle/>
          <a:p>
            <a:r>
              <a:rPr lang="en-GB" dirty="0" smtClean="0"/>
              <a:t>14.06.2019</a:t>
            </a:r>
            <a:r>
              <a:rPr lang="en-GB" dirty="0" smtClean="0">
                <a:solidFill>
                  <a:schemeClr val="dk1"/>
                </a:solidFill>
              </a:rPr>
              <a:t> </a:t>
            </a:r>
            <a:r>
              <a:rPr lang="en-GB" dirty="0">
                <a:solidFill>
                  <a:schemeClr val="dk1"/>
                </a:solidFill>
              </a:rPr>
              <a:t>(Report</a:t>
            </a:r>
            <a:r>
              <a:rPr lang="en-GB" dirty="0" smtClean="0">
                <a:solidFill>
                  <a:schemeClr val="dk1"/>
                </a:solidFill>
              </a:rPr>
              <a:t>)</a:t>
            </a:r>
            <a:endParaRPr lang="de-AT" sz="8000" b="1" dirty="0">
              <a:solidFill>
                <a:srgbClr val="00B050"/>
              </a:solidFill>
              <a:latin typeface="Wingdings 2" panose="05020102010507070707" pitchFamily="18" charset="2"/>
            </a:endParaRPr>
          </a:p>
        </p:txBody>
      </p:sp>
      <p:sp>
        <p:nvSpPr>
          <p:cNvPr id="8" name="Abgerundetes Rechteck 7"/>
          <p:cNvSpPr/>
          <p:nvPr/>
        </p:nvSpPr>
        <p:spPr>
          <a:xfrm>
            <a:off x="2132618" y="4419600"/>
            <a:ext cx="1766523" cy="814507"/>
          </a:xfrm>
          <a:prstGeom prst="roundRect">
            <a:avLst/>
          </a:prstGeom>
          <a:solidFill>
            <a:srgbClr val="00B050"/>
          </a:solid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latin typeface="Book Antiqua" panose="02040602050305030304" pitchFamily="18" charset="0"/>
              </a:rPr>
              <a:t>JUST NOW </a:t>
            </a:r>
            <a:r>
              <a:rPr lang="de-AT" dirty="0" smtClean="0">
                <a:sym typeface="Wingdings" panose="05000000000000000000" pitchFamily="2" charset="2"/>
              </a:rPr>
              <a:t></a:t>
            </a:r>
            <a:endParaRPr lang="de-AT" dirty="0"/>
          </a:p>
        </p:txBody>
      </p:sp>
    </p:spTree>
    <p:extLst>
      <p:ext uri="{BB962C8B-B14F-4D97-AF65-F5344CB8AC3E}">
        <p14:creationId xmlns:p14="http://schemas.microsoft.com/office/powerpoint/2010/main" val="4204951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5800"/>
            <a:ext cx="8229600" cy="838200"/>
          </a:xfrm>
        </p:spPr>
        <p:txBody>
          <a:bodyPr>
            <a:normAutofit/>
          </a:bodyPr>
          <a:lstStyle/>
          <a:p>
            <a:r>
              <a:rPr lang="en-GB" sz="4000" dirty="0" smtClean="0"/>
              <a:t>WP1</a:t>
            </a:r>
            <a:endParaRPr lang="en-GB" sz="31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762739422"/>
              </p:ext>
            </p:extLst>
          </p:nvPr>
        </p:nvGraphicFramePr>
        <p:xfrm>
          <a:off x="838200" y="1524000"/>
          <a:ext cx="7467600" cy="74168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r>
                        <a:rPr lang="en-GB" sz="1600" b="1" noProof="0" dirty="0" smtClean="0"/>
                        <a:t>1.1</a:t>
                      </a:r>
                      <a:r>
                        <a:rPr lang="en-GB" sz="1600" b="1" baseline="0" noProof="0" dirty="0" smtClean="0"/>
                        <a:t> Identification of WB regional issues related to WRM</a:t>
                      </a:r>
                      <a:endParaRPr lang="en-GB" sz="1600" b="1" noProof="0" dirty="0"/>
                    </a:p>
                  </a:txBody>
                  <a:tcPr/>
                </a:tc>
                <a:tc hMerge="1">
                  <a:txBody>
                    <a:bodyPr/>
                    <a:lstStyle/>
                    <a:p>
                      <a:endParaRPr lang="de-AT" dirty="0"/>
                    </a:p>
                  </a:txBody>
                  <a:tcPr/>
                </a:tc>
              </a:tr>
              <a:tr h="370840">
                <a:tc>
                  <a:txBody>
                    <a:bodyPr/>
                    <a:lstStyle/>
                    <a:p>
                      <a:r>
                        <a:rPr lang="en-GB" sz="1600" noProof="0" dirty="0" smtClean="0">
                          <a:solidFill>
                            <a:schemeClr val="accent6">
                              <a:lumMod val="75000"/>
                            </a:schemeClr>
                          </a:solidFill>
                        </a:rPr>
                        <a:t>WB</a:t>
                      </a:r>
                      <a:r>
                        <a:rPr lang="en-GB" sz="1600" baseline="0" noProof="0" dirty="0" smtClean="0">
                          <a:solidFill>
                            <a:schemeClr val="accent6">
                              <a:lumMod val="75000"/>
                            </a:schemeClr>
                          </a:solidFill>
                        </a:rPr>
                        <a:t> </a:t>
                      </a:r>
                      <a:r>
                        <a:rPr lang="en-GB" sz="1600" baseline="0" noProof="0" dirty="0" smtClean="0"/>
                        <a:t>partners in cooperation with BOKU</a:t>
                      </a:r>
                      <a:endParaRPr lang="en-GB" sz="1600" noProof="0" dirty="0"/>
                    </a:p>
                  </a:txBody>
                  <a:tcPr/>
                </a:tc>
                <a:tc>
                  <a:txBody>
                    <a:bodyPr/>
                    <a:lstStyle/>
                    <a:p>
                      <a:r>
                        <a:rPr lang="en-GB" sz="1600" noProof="0" dirty="0" smtClean="0"/>
                        <a:t>14.04.2019</a:t>
                      </a:r>
                      <a:r>
                        <a:rPr lang="en-GB" sz="1600" kern="1200" noProof="0" dirty="0" smtClean="0">
                          <a:solidFill>
                            <a:schemeClr val="dk1"/>
                          </a:solidFill>
                          <a:latin typeface="+mn-lt"/>
                          <a:ea typeface="+mn-ea"/>
                          <a:cs typeface="+mn-cs"/>
                        </a:rPr>
                        <a:t> (Report)</a:t>
                      </a:r>
                      <a:endParaRPr lang="en-GB" sz="1600" noProof="0" dirty="0"/>
                    </a:p>
                  </a:txBody>
                  <a:tcPr/>
                </a:tc>
              </a:tr>
            </a:tbl>
          </a:graphicData>
        </a:graphic>
      </p:graphicFrame>
      <p:graphicFrame>
        <p:nvGraphicFramePr>
          <p:cNvPr id="6" name="Inhaltsplatzhalter 4"/>
          <p:cNvGraphicFramePr>
            <a:graphicFrameLocks/>
          </p:cNvGraphicFramePr>
          <p:nvPr>
            <p:extLst>
              <p:ext uri="{D42A27DB-BD31-4B8C-83A1-F6EECF244321}">
                <p14:modId xmlns:p14="http://schemas.microsoft.com/office/powerpoint/2010/main" val="3578858899"/>
              </p:ext>
            </p:extLst>
          </p:nvPr>
        </p:nvGraphicFramePr>
        <p:xfrm>
          <a:off x="838200" y="22860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1.2 </a:t>
                      </a:r>
                      <a:r>
                        <a:rPr lang="en-GB" sz="1600" b="1" kern="1200" noProof="0" dirty="0" smtClean="0">
                          <a:solidFill>
                            <a:schemeClr val="lt1"/>
                          </a:solidFill>
                          <a:latin typeface="+mn-lt"/>
                          <a:ea typeface="+mn-ea"/>
                          <a:cs typeface="+mn-cs"/>
                        </a:rPr>
                        <a:t>Analysis </a:t>
                      </a:r>
                      <a:r>
                        <a:rPr lang="en-GB" sz="1600" b="1" kern="1200" noProof="0" dirty="0" smtClean="0">
                          <a:solidFill>
                            <a:schemeClr val="lt1"/>
                          </a:solidFill>
                          <a:latin typeface="+mn-lt"/>
                          <a:ea typeface="+mn-ea"/>
                          <a:cs typeface="+mn-cs"/>
                        </a:rPr>
                        <a:t>of EU innovations in water policy and EU recommendations</a:t>
                      </a:r>
                      <a:r>
                        <a:rPr lang="en-GB" sz="1600" b="1" kern="1200" baseline="0" noProof="0" dirty="0" smtClean="0">
                          <a:solidFill>
                            <a:schemeClr val="lt1"/>
                          </a:solidFill>
                          <a:latin typeface="+mn-lt"/>
                          <a:ea typeface="+mn-ea"/>
                          <a:cs typeface="+mn-cs"/>
                        </a:rPr>
                        <a:t> </a:t>
                      </a:r>
                      <a:br>
                        <a:rPr lang="en-GB" sz="1600" b="1" kern="1200" baseline="0" noProof="0" dirty="0" smtClean="0">
                          <a:solidFill>
                            <a:schemeClr val="lt1"/>
                          </a:solidFill>
                          <a:latin typeface="+mn-lt"/>
                          <a:ea typeface="+mn-ea"/>
                          <a:cs typeface="+mn-cs"/>
                        </a:rPr>
                      </a:br>
                      <a:r>
                        <a:rPr lang="en-GB" sz="1600" b="1" kern="1200" baseline="0" noProof="0" dirty="0" smtClean="0">
                          <a:solidFill>
                            <a:schemeClr val="lt1"/>
                          </a:solidFill>
                          <a:latin typeface="+mn-lt"/>
                          <a:ea typeface="+mn-ea"/>
                          <a:cs typeface="+mn-cs"/>
                        </a:rPr>
                        <a:t>and legislation in water sector</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14.04.2019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7" name="Inhaltsplatzhalter 4"/>
          <p:cNvGraphicFramePr>
            <a:graphicFrameLocks/>
          </p:cNvGraphicFramePr>
          <p:nvPr>
            <p:extLst>
              <p:ext uri="{D42A27DB-BD31-4B8C-83A1-F6EECF244321}">
                <p14:modId xmlns:p14="http://schemas.microsoft.com/office/powerpoint/2010/main" val="2624975214"/>
              </p:ext>
            </p:extLst>
          </p:nvPr>
        </p:nvGraphicFramePr>
        <p:xfrm>
          <a:off x="838200" y="3266440"/>
          <a:ext cx="7467600" cy="74168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1.3 </a:t>
                      </a:r>
                      <a:r>
                        <a:rPr lang="en-GB" sz="1600" b="1" kern="1200" noProof="0" dirty="0" smtClean="0">
                          <a:solidFill>
                            <a:schemeClr val="lt1"/>
                          </a:solidFill>
                          <a:latin typeface="+mn-lt"/>
                          <a:ea typeface="+mn-ea"/>
                          <a:cs typeface="+mn-cs"/>
                        </a:rPr>
                        <a:t>Analysis </a:t>
                      </a:r>
                      <a:r>
                        <a:rPr lang="en-GB" sz="1600" b="1" kern="1200" noProof="0" dirty="0" smtClean="0">
                          <a:solidFill>
                            <a:schemeClr val="lt1"/>
                          </a:solidFill>
                          <a:latin typeface="+mn-lt"/>
                          <a:ea typeface="+mn-ea"/>
                          <a:cs typeface="+mn-cs"/>
                        </a:rPr>
                        <a:t>of existing curricula related</a:t>
                      </a:r>
                      <a:r>
                        <a:rPr lang="en-GB" sz="1600" b="1" kern="1200" baseline="0" noProof="0" dirty="0" smtClean="0">
                          <a:solidFill>
                            <a:schemeClr val="lt1"/>
                          </a:solidFill>
                          <a:latin typeface="+mn-lt"/>
                          <a:ea typeface="+mn-ea"/>
                          <a:cs typeface="+mn-cs"/>
                        </a:rPr>
                        <a:t> to WRM in both EU and WB partner countries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and </a:t>
                      </a:r>
                      <a:r>
                        <a:rPr lang="en-GB" sz="1600" kern="1200" noProof="0" dirty="0" smtClean="0">
                          <a:solidFill>
                            <a:schemeClr val="accent6">
                              <a:lumMod val="75000"/>
                            </a:schemeClr>
                          </a:solidFill>
                          <a:latin typeface="+mn-lt"/>
                          <a:ea typeface="+mn-ea"/>
                          <a:cs typeface="+mn-cs"/>
                        </a:rPr>
                        <a:t>WB</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14.05.2019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8" name="Inhaltsplatzhalter 4"/>
          <p:cNvGraphicFramePr>
            <a:graphicFrameLocks/>
          </p:cNvGraphicFramePr>
          <p:nvPr>
            <p:extLst>
              <p:ext uri="{D42A27DB-BD31-4B8C-83A1-F6EECF244321}">
                <p14:modId xmlns:p14="http://schemas.microsoft.com/office/powerpoint/2010/main" val="2509672853"/>
              </p:ext>
            </p:extLst>
          </p:nvPr>
        </p:nvGraphicFramePr>
        <p:xfrm>
          <a:off x="838200" y="40386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1.4 Identification of needed laboratory resources in WB HEIs</a:t>
                      </a:r>
                      <a:r>
                        <a:rPr lang="en-GB" sz="1600" b="1" kern="1200" baseline="0" noProof="0" dirty="0" smtClean="0">
                          <a:solidFill>
                            <a:schemeClr val="lt1"/>
                          </a:solidFill>
                          <a:latin typeface="+mn-lt"/>
                          <a:ea typeface="+mn-ea"/>
                          <a:cs typeface="+mn-cs"/>
                        </a:rPr>
                        <a:t> and alignment with formed EU HEIs WRM laboratory equipment list</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rgbClr val="00B050"/>
                          </a:solidFill>
                          <a:latin typeface="+mn-lt"/>
                          <a:ea typeface="+mn-ea"/>
                          <a:cs typeface="+mn-cs"/>
                        </a:rPr>
                        <a:t>EU</a:t>
                      </a:r>
                      <a:r>
                        <a:rPr lang="en-GB" sz="1600" kern="1200" noProof="0" dirty="0" smtClean="0">
                          <a:solidFill>
                            <a:schemeClr val="dk1"/>
                          </a:solidFill>
                          <a:latin typeface="+mn-lt"/>
                          <a:ea typeface="+mn-ea"/>
                          <a:cs typeface="+mn-cs"/>
                        </a:rPr>
                        <a:t> partners in cooperation with BOKU</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14.03.2019 (Report)</a:t>
                      </a:r>
                      <a:endParaRPr lang="en-GB" sz="1600" kern="1200" noProof="0" dirty="0">
                        <a:solidFill>
                          <a:schemeClr val="dk1"/>
                        </a:solidFill>
                        <a:latin typeface="+mn-lt"/>
                        <a:ea typeface="+mn-ea"/>
                        <a:cs typeface="+mn-cs"/>
                      </a:endParaRPr>
                    </a:p>
                  </a:txBody>
                  <a:tcPr/>
                </a:tc>
              </a:tr>
            </a:tbl>
          </a:graphicData>
        </a:graphic>
      </p:graphicFrame>
      <p:graphicFrame>
        <p:nvGraphicFramePr>
          <p:cNvPr id="9" name="Inhaltsplatzhalter 4"/>
          <p:cNvGraphicFramePr>
            <a:graphicFrameLocks/>
          </p:cNvGraphicFramePr>
          <p:nvPr>
            <p:extLst>
              <p:ext uri="{D42A27DB-BD31-4B8C-83A1-F6EECF244321}">
                <p14:modId xmlns:p14="http://schemas.microsoft.com/office/powerpoint/2010/main" val="2694536675"/>
              </p:ext>
            </p:extLst>
          </p:nvPr>
        </p:nvGraphicFramePr>
        <p:xfrm>
          <a:off x="838200" y="5029200"/>
          <a:ext cx="7467600" cy="949960"/>
        </p:xfrm>
        <a:graphic>
          <a:graphicData uri="http://schemas.openxmlformats.org/drawingml/2006/table">
            <a:tbl>
              <a:tblPr firstRow="1" bandRow="1">
                <a:tableStyleId>{5C22544A-7EE6-4342-B048-85BDC9FD1C3A}</a:tableStyleId>
              </a:tblPr>
              <a:tblGrid>
                <a:gridCol w="4038600"/>
                <a:gridCol w="3429000"/>
              </a:tblGrid>
              <a:tr h="370840">
                <a:tc gridSpan="2">
                  <a:txBody>
                    <a:bodyPr/>
                    <a:lstStyle/>
                    <a:p>
                      <a:pPr marL="0" algn="l" defTabSz="914400" rtl="0" eaLnBrk="1" latinLnBrk="0" hangingPunct="1"/>
                      <a:r>
                        <a:rPr lang="en-GB" sz="1600" b="1" kern="1200" noProof="0" dirty="0" smtClean="0">
                          <a:solidFill>
                            <a:schemeClr val="lt1"/>
                          </a:solidFill>
                          <a:latin typeface="+mn-lt"/>
                          <a:ea typeface="+mn-ea"/>
                          <a:cs typeface="+mn-cs"/>
                        </a:rPr>
                        <a:t>1.5 Workshop</a:t>
                      </a:r>
                      <a:r>
                        <a:rPr lang="en-GB" sz="1600" b="1" kern="1200" baseline="0" noProof="0" dirty="0" smtClean="0">
                          <a:solidFill>
                            <a:schemeClr val="lt1"/>
                          </a:solidFill>
                          <a:latin typeface="+mn-lt"/>
                          <a:ea typeface="+mn-ea"/>
                          <a:cs typeface="+mn-cs"/>
                        </a:rPr>
                        <a:t> on innovative practices in the EU water sector: barriers and opportunities</a:t>
                      </a:r>
                      <a:endParaRPr lang="en-GB" sz="1600" b="1" kern="1200" noProof="0" dirty="0">
                        <a:solidFill>
                          <a:schemeClr val="lt1"/>
                        </a:solidFill>
                        <a:latin typeface="+mn-lt"/>
                        <a:ea typeface="+mn-ea"/>
                        <a:cs typeface="+mn-cs"/>
                      </a:endParaRPr>
                    </a:p>
                  </a:txBody>
                  <a:tcPr/>
                </a:tc>
                <a:tc hMerge="1">
                  <a:txBody>
                    <a:bodyPr/>
                    <a:lstStyle/>
                    <a:p>
                      <a:endParaRPr lang="de-AT" dirty="0"/>
                    </a:p>
                  </a:txBody>
                  <a:tcPr/>
                </a:tc>
              </a:tr>
              <a:tr h="370840">
                <a:tc>
                  <a:txBody>
                    <a:bodyPr/>
                    <a:lstStyle/>
                    <a:p>
                      <a:pPr marL="0" algn="l" defTabSz="914400" rtl="0" eaLnBrk="1" latinLnBrk="0" hangingPunct="1"/>
                      <a:r>
                        <a:rPr lang="en-GB" sz="1600" kern="1200" noProof="0" dirty="0" smtClean="0">
                          <a:solidFill>
                            <a:schemeClr val="dk1"/>
                          </a:solidFill>
                          <a:latin typeface="+mn-lt"/>
                          <a:ea typeface="+mn-ea"/>
                          <a:cs typeface="+mn-cs"/>
                        </a:rPr>
                        <a:t>Three-day workshop</a:t>
                      </a:r>
                      <a:r>
                        <a:rPr lang="en-GB" sz="1600" kern="1200" baseline="0" noProof="0" dirty="0" smtClean="0">
                          <a:solidFill>
                            <a:schemeClr val="dk1"/>
                          </a:solidFill>
                          <a:latin typeface="+mn-lt"/>
                          <a:ea typeface="+mn-ea"/>
                          <a:cs typeface="+mn-cs"/>
                        </a:rPr>
                        <a:t> in Vienna in May 2019</a:t>
                      </a:r>
                      <a:endParaRPr lang="en-GB" sz="1600" kern="1200" noProof="0" dirty="0">
                        <a:solidFill>
                          <a:schemeClr val="dk1"/>
                        </a:solidFill>
                        <a:latin typeface="+mn-lt"/>
                        <a:ea typeface="+mn-ea"/>
                        <a:cs typeface="+mn-cs"/>
                      </a:endParaRPr>
                    </a:p>
                  </a:txBody>
                  <a:tcPr/>
                </a:tc>
                <a:tc>
                  <a:txBody>
                    <a:bodyPr/>
                    <a:lstStyle/>
                    <a:p>
                      <a:pPr marL="0" algn="l" defTabSz="914400" rtl="0" eaLnBrk="1" latinLnBrk="0" hangingPunct="1"/>
                      <a:r>
                        <a:rPr lang="en-GB" sz="1600" kern="1200" noProof="0" dirty="0" smtClean="0">
                          <a:solidFill>
                            <a:schemeClr val="dk1"/>
                          </a:solidFill>
                          <a:latin typeface="+mn-lt"/>
                          <a:ea typeface="+mn-ea"/>
                          <a:cs typeface="+mn-cs"/>
                        </a:rPr>
                        <a:t>14.06.2019 (Report)</a:t>
                      </a:r>
                      <a:endParaRPr lang="en-GB" sz="1600" kern="1200" noProof="0" dirty="0">
                        <a:solidFill>
                          <a:schemeClr val="dk1"/>
                        </a:solidFill>
                        <a:latin typeface="+mn-lt"/>
                        <a:ea typeface="+mn-ea"/>
                        <a:cs typeface="+mn-cs"/>
                      </a:endParaRPr>
                    </a:p>
                  </a:txBody>
                  <a:tcPr/>
                </a:tc>
              </a:tr>
            </a:tbl>
          </a:graphicData>
        </a:graphic>
      </p:graphicFrame>
      <p:sp>
        <p:nvSpPr>
          <p:cNvPr id="10" name="Abgerundetes Rechteck 9"/>
          <p:cNvSpPr/>
          <p:nvPr/>
        </p:nvSpPr>
        <p:spPr>
          <a:xfrm rot="20067276">
            <a:off x="1006838" y="2964889"/>
            <a:ext cx="7062787" cy="1676400"/>
          </a:xfrm>
          <a:prstGeom prst="roundRect">
            <a:avLst/>
          </a:prstGeom>
          <a:solidFill>
            <a:srgbClr val="00C459"/>
          </a:solid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dirty="0" smtClean="0">
                <a:solidFill>
                  <a:schemeClr val="bg1"/>
                </a:solidFill>
                <a:latin typeface="Book Antiqua" panose="02040602050305030304" pitchFamily="18" charset="0"/>
              </a:rPr>
              <a:t>Thank you very much for your contribution!</a:t>
            </a:r>
            <a:endParaRPr lang="en-GB" sz="28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739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Bildschirmpräsentation (4:3)</PresentationFormat>
  <Paragraphs>136</Paragraphs>
  <Slides>10</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Book Antiqua</vt:lpstr>
      <vt:lpstr>Calibri</vt:lpstr>
      <vt:lpstr>Calibri Light</vt:lpstr>
      <vt:lpstr>Times New Roman</vt:lpstr>
      <vt:lpstr>Wingdings</vt:lpstr>
      <vt:lpstr>Wingdings 2</vt:lpstr>
      <vt:lpstr>Office Theme</vt:lpstr>
      <vt:lpstr>PowerPoint-Präsentation</vt:lpstr>
      <vt:lpstr>Overview</vt:lpstr>
      <vt:lpstr>WP1 – Tasks Analysis of water resources management in the Western Balkan region</vt:lpstr>
      <vt:lpstr>1.1 Identification of WB regional issues  related to WRM</vt:lpstr>
      <vt:lpstr>1.2 Analysis of EU innovations in water policy and EU recommendations and legislation in water sector</vt:lpstr>
      <vt:lpstr>1.3 Analysis of existing curricula related to WRM in both EU and WB partner countries</vt:lpstr>
      <vt:lpstr>1.4 Identification of needed laboratory resources in WB HEIs and alignment with formed EU HEIs WRM laboratory equipment list</vt:lpstr>
      <vt:lpstr>1.5 Workshop on innovative practices in the EU water sector: barriers and opportunities</vt:lpstr>
      <vt:lpstr>WP1</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Michael Tritthart</cp:lastModifiedBy>
  <cp:revision>40</cp:revision>
  <dcterms:created xsi:type="dcterms:W3CDTF">2006-08-16T00:00:00Z</dcterms:created>
  <dcterms:modified xsi:type="dcterms:W3CDTF">2019-05-02T13:55:26Z</dcterms:modified>
</cp:coreProperties>
</file>